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75" r:id="rId4"/>
    <p:sldId id="274" r:id="rId5"/>
    <p:sldId id="270" r:id="rId6"/>
    <p:sldId id="257" r:id="rId7"/>
    <p:sldId id="272" r:id="rId8"/>
    <p:sldId id="258" r:id="rId9"/>
    <p:sldId id="273" r:id="rId10"/>
    <p:sldId id="261" r:id="rId11"/>
    <p:sldId id="264" r:id="rId12"/>
    <p:sldId id="262" r:id="rId13"/>
    <p:sldId id="263" r:id="rId14"/>
    <p:sldId id="271" r:id="rId15"/>
    <p:sldId id="265" r:id="rId16"/>
    <p:sldId id="284" r:id="rId17"/>
    <p:sldId id="285" r:id="rId18"/>
    <p:sldId id="286" r:id="rId19"/>
    <p:sldId id="287" r:id="rId20"/>
    <p:sldId id="266" r:id="rId21"/>
    <p:sldId id="276" r:id="rId22"/>
    <p:sldId id="267" r:id="rId23"/>
    <p:sldId id="277" r:id="rId24"/>
    <p:sldId id="278" r:id="rId25"/>
    <p:sldId id="279" r:id="rId26"/>
    <p:sldId id="268" r:id="rId27"/>
    <p:sldId id="288" r:id="rId28"/>
    <p:sldId id="280" r:id="rId29"/>
    <p:sldId id="281" r:id="rId30"/>
    <p:sldId id="283" r:id="rId31"/>
    <p:sldId id="291" r:id="rId32"/>
    <p:sldId id="289" r:id="rId33"/>
    <p:sldId id="269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1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3950617283950657E-2"/>
          <c:y val="9.9366149696561157E-2"/>
          <c:w val="0.96604938271604934"/>
          <c:h val="0.8493863789615637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социалогический опрос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0.53</c:v>
                </c:pt>
                <c:pt idx="1">
                  <c:v>0.45</c:v>
                </c:pt>
                <c:pt idx="2">
                  <c:v>2.0000000000000025E-2</c:v>
                </c:pt>
                <c:pt idx="3" formatCode="General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pda.elektroportal.ru/press/index.php?id=249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ol4.ru/preimushchestva_i_nedostatki/kompaktnye_lyuminestsentnye_lampy.html" TargetMode="External"/><Relationship Id="rId2" Type="http://schemas.openxmlformats.org/officeDocument/2006/relationships/hyperlink" Target="http://readme.by/index.php?option=com_content&amp;view=article&amp;id=275:2009-08-19-13-06-04&amp;catid=9:2009-08-15-19-15-30&amp;Itemid=19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4400" y="188640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4400" spc="50" dirty="0" smtClean="0">
                <a:ln w="11430"/>
                <a:solidFill>
                  <a:srgbClr val="CC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</a:rPr>
              <a:t/>
            </a:r>
            <a:br>
              <a:rPr lang="ru-RU" sz="4400" spc="50" dirty="0" smtClean="0">
                <a:ln w="11430"/>
                <a:solidFill>
                  <a:srgbClr val="CC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</a:rPr>
            </a:br>
            <a:endParaRPr lang="ru-RU" dirty="0"/>
          </a:p>
        </p:txBody>
      </p:sp>
      <p:pic>
        <p:nvPicPr>
          <p:cNvPr id="6" name="Picture 7" descr="j25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907704" y="1196752"/>
            <a:ext cx="5184576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тв ф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5825" y="188913"/>
            <a:ext cx="1681163" cy="205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тв ф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0"/>
            <a:ext cx="1893888" cy="231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тв ф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9925" y="4437063"/>
            <a:ext cx="1804988" cy="220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тв ф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4437063"/>
            <a:ext cx="1804988" cy="220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Documents and Settings\Анастасия\Рабочий стол\глоб эк криз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376487" y="1692275"/>
            <a:ext cx="439102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-34256" y="0"/>
            <a:ext cx="9212522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Что будет, если мы не будем </a:t>
            </a:r>
          </a:p>
          <a:p>
            <a:pPr algn="ctr"/>
            <a:r>
              <a:rPr lang="ru-RU" sz="54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</a:t>
            </a:r>
            <a:r>
              <a:rPr lang="ru-RU" sz="5400" b="1" cap="none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еречь и экономить </a:t>
            </a:r>
          </a:p>
          <a:p>
            <a:pPr algn="ctr"/>
            <a:r>
              <a:rPr lang="ru-RU" sz="5400" b="1" cap="none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энергетические</a:t>
            </a:r>
          </a:p>
          <a:p>
            <a:pPr algn="ctr"/>
            <a:r>
              <a:rPr lang="ru-RU" sz="5400" b="1" cap="none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ресурсы Земли?</a:t>
            </a:r>
            <a:endParaRPr lang="ru-RU" sz="5400" b="1" cap="none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www.rf-energy.ru/upload/eco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7" descr="C:\Documents and Settings\Анастасия\Рабочий стол\глоб эк криз\799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355976" cy="2427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Documents and Settings\Анастасия\Рабочий стол\глоб эк криз\fcdd1268fe09fafea2d41be596b8567d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068960"/>
            <a:ext cx="4406453" cy="3789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Documents and Settings\Анастасия\Рабочий стол\глоб эк криз\3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50" y="0"/>
            <a:ext cx="4857750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C:\Documents and Settings\Анастасия\Рабочий стол\глоб эк криз\ma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060848"/>
            <a:ext cx="4716016" cy="4797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8932" y="0"/>
            <a:ext cx="908614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Глобальный экологический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кризис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57258" y="2967335"/>
            <a:ext cx="7029488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Глобальный  </a:t>
            </a:r>
          </a:p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Энергетический</a:t>
            </a:r>
          </a:p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кризис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Анастасия\Рабочий стол\глоб эк криз\photo_2008_5_4_12_49_4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899522" y="2967335"/>
            <a:ext cx="734495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Чем мы можем помочь</a:t>
            </a:r>
          </a:p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Земле?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459432"/>
            <a:ext cx="8229600" cy="187707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Начните с себя! Экономьте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электричество.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" name="Содержимое 3" descr="http://www.rf-energy.ru/upload/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052736"/>
            <a:ext cx="7848872" cy="5805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www.rf-energy.ru/upload/lamps/00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Лампочки энергосберегающие. </a:t>
            </a:r>
            <a:br>
              <a:rPr lang="ru-RU" sz="4000" dirty="0" smtClean="0">
                <a:solidFill>
                  <a:srgbClr val="FF0000"/>
                </a:solidFill>
              </a:rPr>
            </a:b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http://pariman-m.narod.ru/images/lamp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980728"/>
            <a:ext cx="6336704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771801" y="2348880"/>
            <a:ext cx="475252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Нашу жизнь невозможно представить </a:t>
            </a:r>
          </a:p>
          <a:p>
            <a:r>
              <a:rPr lang="ru-RU" sz="2800" dirty="0" smtClean="0">
                <a:solidFill>
                  <a:srgbClr val="C00000"/>
                </a:solidFill>
              </a:rPr>
              <a:t>без искусственного освещения. </a:t>
            </a:r>
          </a:p>
          <a:p>
            <a:r>
              <a:rPr lang="ru-RU" sz="2800" dirty="0" smtClean="0">
                <a:solidFill>
                  <a:srgbClr val="C00000"/>
                </a:solidFill>
              </a:rPr>
              <a:t>Для жизни и работы людям просто </a:t>
            </a:r>
          </a:p>
          <a:p>
            <a:r>
              <a:rPr lang="ru-RU" sz="2800" dirty="0" smtClean="0">
                <a:solidFill>
                  <a:srgbClr val="C00000"/>
                </a:solidFill>
              </a:rPr>
              <a:t>необходимо освещение с применением </a:t>
            </a:r>
          </a:p>
          <a:p>
            <a:r>
              <a:rPr lang="ru-RU" sz="2800" dirty="0" smtClean="0">
                <a:solidFill>
                  <a:srgbClr val="C00000"/>
                </a:solidFill>
              </a:rPr>
              <a:t>ламп.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74445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С каждым годом все больше увеличиваются потребности человечества в электроэнергии. В результате анализа перспектив развития технологий освещения, наиболее прогрессивным направлением </a:t>
            </a:r>
            <a:r>
              <a:rPr lang="ru-RU" u="sng" dirty="0" smtClean="0">
                <a:hlinkClick r:id="rId2"/>
              </a:rPr>
              <a:t>эксперты признали замену устаревших ламп накаливания энергосберегающими лампами</a:t>
            </a:r>
            <a:r>
              <a:rPr lang="ru-RU" dirty="0" smtClean="0"/>
              <a:t>. Причиной этого специалисты считают значительное превосходство последнего поколения энергосберегающих ламп над "жаркими" лампами.</a:t>
            </a:r>
          </a:p>
          <a:p>
            <a:endParaRPr lang="ru-RU" dirty="0"/>
          </a:p>
        </p:txBody>
      </p:sp>
      <p:pic>
        <p:nvPicPr>
          <p:cNvPr id="4" name="im-176209519" descr="Электрические лампы накаливания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0"/>
            <a:ext cx="5328592" cy="2492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72514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rgbClr val="FFFF00"/>
                </a:solidFill>
              </a:rPr>
              <a:t>Главным преимуществом энергосберегающих ламп считается их высокая световая отдача, превышающая тот же показатель ламп накаливания в несколько раз. Энергосберегающая составляющая как раз и заключается в том, что максимум электроэнергии, запитанной на энергосберегающую лампу, превращается в свет, тогда как в лампах накаливания до 90% электроэнергии уходит просто на разогрев вольфрамовой проволоки.</a:t>
            </a:r>
          </a:p>
          <a:p>
            <a:endParaRPr lang="ru-RU" dirty="0"/>
          </a:p>
        </p:txBody>
      </p:sp>
      <p:pic>
        <p:nvPicPr>
          <p:cNvPr id="4" name="Рисунок 3" descr="http://www.sci-way.ru/news/09052010/energylamps/energylamps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851920" cy="2132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97670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Энергосберегающие лампы имеют также и недостатки: </a:t>
            </a:r>
            <a:r>
              <a:rPr lang="ru-RU" u="sng" dirty="0" smtClean="0">
                <a:hlinkClick r:id="rId2"/>
              </a:rPr>
              <a:t>фаза разогрева у них длится до 2 минут</a:t>
            </a:r>
            <a:r>
              <a:rPr lang="ru-RU" dirty="0" smtClean="0"/>
              <a:t>, то есть, им понадобится некоторое время, чтобы развить свою максимальную яркость. Также у энергосберегающих ламп встречается мерцание. К недостаткам можно также отнести </a:t>
            </a:r>
            <a:r>
              <a:rPr lang="ru-RU" u="sng" dirty="0" smtClean="0">
                <a:hlinkClick r:id="rId3"/>
              </a:rPr>
              <a:t>содержание ртути и фосфора</a:t>
            </a:r>
            <a:r>
              <a:rPr lang="ru-RU" dirty="0" smtClean="0"/>
              <a:t>, которые, хоть и в очень малых количествах, присутствуют внутри энергосберегающих ламп. Это не имеет никакого значения при работе лампы, но может оказаться опасным, если ее разбить. По той же причине энергосберегающие лампы можно отнести к экологически вредным, и поэтому они требуют специальной утилизации 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Проект 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«Энергосбережение в современном доме»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Picture 3" descr="C:\Documents and Settings\Учитель\Рабочий стол\рис\Рисбабочк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186786" y="1600200"/>
            <a:ext cx="6770428" cy="4708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7" descr="j25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4704"/>
            <a:ext cx="176597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www.rf-energy.ru/upload/iblock/013/1711-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2132856"/>
            <a:ext cx="4536504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FFFF00"/>
                </a:solidFill>
              </a:rPr>
              <a:t>Лампа накаливания служила человечеству долгие десятилетия, и до сих пор некоторые производители пытаются продлить жизнь этого замечательного изобретения. Однако сегодня лампы накаливания – это уже прошлый век. 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4" name="Litebulb"/>
          <p:cNvSpPr>
            <a:spLocks noGrp="1" noEditPoints="1" noChangeArrowheads="1"/>
          </p:cNvSpPr>
          <p:nvPr>
            <p:ph idx="1"/>
          </p:nvPr>
        </p:nvSpPr>
        <p:spPr bwMode="auto">
          <a:xfrm>
            <a:off x="457200" y="2492896"/>
            <a:ext cx="3538736" cy="4365104"/>
          </a:xfrm>
          <a:custGeom>
            <a:avLst/>
            <a:gdLst>
              <a:gd name="T0" fmla="*/ 1112044 w 21600"/>
              <a:gd name="T1" fmla="*/ 0 h 21600"/>
              <a:gd name="T2" fmla="*/ 2224088 w 21600"/>
              <a:gd name="T3" fmla="*/ 1243972 h 21600"/>
              <a:gd name="T4" fmla="*/ 0 w 21600"/>
              <a:gd name="T5" fmla="*/ 1243972 h 21600"/>
              <a:gd name="T6" fmla="*/ 1112044 w 21600"/>
              <a:gd name="T7" fmla="*/ 3452813 h 21600"/>
              <a:gd name="T8" fmla="*/ 0 60000 65536"/>
              <a:gd name="T9" fmla="*/ 0 60000 65536"/>
              <a:gd name="T10" fmla="*/ 0 60000 65536"/>
              <a:gd name="T11" fmla="*/ 0 60000 65536"/>
              <a:gd name="T12" fmla="*/ 3556 w 21600"/>
              <a:gd name="T13" fmla="*/ 2188 h 21600"/>
              <a:gd name="T14" fmla="*/ 18277 w 21600"/>
              <a:gd name="T15" fmla="*/ 928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0825" y="21723"/>
                </a:moveTo>
                <a:lnTo>
                  <a:pt x="11215" y="21723"/>
                </a:lnTo>
                <a:lnTo>
                  <a:pt x="11552" y="21688"/>
                </a:lnTo>
                <a:lnTo>
                  <a:pt x="11916" y="21617"/>
                </a:lnTo>
                <a:lnTo>
                  <a:pt x="12253" y="21547"/>
                </a:lnTo>
                <a:lnTo>
                  <a:pt x="12617" y="21441"/>
                </a:lnTo>
                <a:lnTo>
                  <a:pt x="12902" y="21317"/>
                </a:lnTo>
                <a:lnTo>
                  <a:pt x="13162" y="21176"/>
                </a:lnTo>
                <a:lnTo>
                  <a:pt x="13396" y="21000"/>
                </a:lnTo>
                <a:lnTo>
                  <a:pt x="13655" y="20841"/>
                </a:lnTo>
                <a:lnTo>
                  <a:pt x="13863" y="20629"/>
                </a:lnTo>
                <a:lnTo>
                  <a:pt x="14045" y="20435"/>
                </a:lnTo>
                <a:lnTo>
                  <a:pt x="14200" y="20223"/>
                </a:lnTo>
                <a:lnTo>
                  <a:pt x="14356" y="19994"/>
                </a:lnTo>
                <a:lnTo>
                  <a:pt x="14460" y="19747"/>
                </a:lnTo>
                <a:lnTo>
                  <a:pt x="14512" y="19482"/>
                </a:lnTo>
                <a:lnTo>
                  <a:pt x="14512" y="19235"/>
                </a:lnTo>
                <a:lnTo>
                  <a:pt x="14512" y="19147"/>
                </a:lnTo>
                <a:lnTo>
                  <a:pt x="14512" y="18900"/>
                </a:lnTo>
                <a:lnTo>
                  <a:pt x="14512" y="18529"/>
                </a:lnTo>
                <a:lnTo>
                  <a:pt x="14512" y="18052"/>
                </a:lnTo>
                <a:lnTo>
                  <a:pt x="14512" y="17505"/>
                </a:lnTo>
                <a:lnTo>
                  <a:pt x="14512" y="16976"/>
                </a:lnTo>
                <a:lnTo>
                  <a:pt x="14512" y="16464"/>
                </a:lnTo>
                <a:lnTo>
                  <a:pt x="14512" y="15952"/>
                </a:lnTo>
                <a:lnTo>
                  <a:pt x="14512" y="15758"/>
                </a:lnTo>
                <a:lnTo>
                  <a:pt x="14616" y="15547"/>
                </a:lnTo>
                <a:lnTo>
                  <a:pt x="14694" y="15352"/>
                </a:lnTo>
                <a:lnTo>
                  <a:pt x="14798" y="15141"/>
                </a:lnTo>
                <a:lnTo>
                  <a:pt x="15161" y="14735"/>
                </a:lnTo>
                <a:lnTo>
                  <a:pt x="15602" y="14329"/>
                </a:lnTo>
                <a:lnTo>
                  <a:pt x="16745" y="13552"/>
                </a:lnTo>
                <a:lnTo>
                  <a:pt x="18043" y="12670"/>
                </a:lnTo>
                <a:lnTo>
                  <a:pt x="18744" y="12194"/>
                </a:lnTo>
                <a:lnTo>
                  <a:pt x="19341" y="11647"/>
                </a:lnTo>
                <a:lnTo>
                  <a:pt x="19938" y="11099"/>
                </a:lnTo>
                <a:lnTo>
                  <a:pt x="20483" y="10464"/>
                </a:lnTo>
                <a:lnTo>
                  <a:pt x="20743" y="10164"/>
                </a:lnTo>
                <a:lnTo>
                  <a:pt x="20950" y="9794"/>
                </a:lnTo>
                <a:lnTo>
                  <a:pt x="21132" y="9441"/>
                </a:lnTo>
                <a:lnTo>
                  <a:pt x="21288" y="9035"/>
                </a:lnTo>
                <a:lnTo>
                  <a:pt x="21444" y="8664"/>
                </a:lnTo>
                <a:lnTo>
                  <a:pt x="21548" y="8223"/>
                </a:lnTo>
                <a:lnTo>
                  <a:pt x="21600" y="7782"/>
                </a:lnTo>
                <a:lnTo>
                  <a:pt x="21600" y="7341"/>
                </a:lnTo>
                <a:lnTo>
                  <a:pt x="21600" y="6935"/>
                </a:lnTo>
                <a:lnTo>
                  <a:pt x="21548" y="6564"/>
                </a:lnTo>
                <a:lnTo>
                  <a:pt x="21496" y="6229"/>
                </a:lnTo>
                <a:lnTo>
                  <a:pt x="21392" y="5858"/>
                </a:lnTo>
                <a:lnTo>
                  <a:pt x="21288" y="5523"/>
                </a:lnTo>
                <a:lnTo>
                  <a:pt x="21132" y="5135"/>
                </a:lnTo>
                <a:lnTo>
                  <a:pt x="20950" y="4800"/>
                </a:lnTo>
                <a:lnTo>
                  <a:pt x="20743" y="4464"/>
                </a:lnTo>
                <a:lnTo>
                  <a:pt x="20535" y="4164"/>
                </a:lnTo>
                <a:lnTo>
                  <a:pt x="20301" y="3847"/>
                </a:lnTo>
                <a:lnTo>
                  <a:pt x="20042" y="3547"/>
                </a:lnTo>
                <a:lnTo>
                  <a:pt x="19782" y="3247"/>
                </a:lnTo>
                <a:lnTo>
                  <a:pt x="19133" y="2664"/>
                </a:lnTo>
                <a:lnTo>
                  <a:pt x="18458" y="2152"/>
                </a:lnTo>
                <a:lnTo>
                  <a:pt x="17705" y="1694"/>
                </a:lnTo>
                <a:lnTo>
                  <a:pt x="16849" y="1252"/>
                </a:lnTo>
                <a:lnTo>
                  <a:pt x="16407" y="1076"/>
                </a:lnTo>
                <a:lnTo>
                  <a:pt x="15940" y="900"/>
                </a:lnTo>
                <a:lnTo>
                  <a:pt x="15499" y="741"/>
                </a:lnTo>
                <a:lnTo>
                  <a:pt x="15057" y="600"/>
                </a:lnTo>
                <a:lnTo>
                  <a:pt x="14564" y="458"/>
                </a:lnTo>
                <a:lnTo>
                  <a:pt x="14045" y="335"/>
                </a:lnTo>
                <a:lnTo>
                  <a:pt x="13500" y="229"/>
                </a:lnTo>
                <a:lnTo>
                  <a:pt x="13006" y="158"/>
                </a:lnTo>
                <a:lnTo>
                  <a:pt x="12461" y="88"/>
                </a:lnTo>
                <a:lnTo>
                  <a:pt x="11968" y="52"/>
                </a:lnTo>
                <a:lnTo>
                  <a:pt x="11423" y="17"/>
                </a:lnTo>
                <a:lnTo>
                  <a:pt x="10825" y="17"/>
                </a:lnTo>
                <a:lnTo>
                  <a:pt x="10254" y="17"/>
                </a:lnTo>
                <a:lnTo>
                  <a:pt x="9709" y="52"/>
                </a:lnTo>
                <a:lnTo>
                  <a:pt x="9216" y="88"/>
                </a:lnTo>
                <a:lnTo>
                  <a:pt x="8671" y="158"/>
                </a:lnTo>
                <a:lnTo>
                  <a:pt x="8177" y="229"/>
                </a:lnTo>
                <a:lnTo>
                  <a:pt x="7632" y="335"/>
                </a:lnTo>
                <a:lnTo>
                  <a:pt x="7113" y="458"/>
                </a:lnTo>
                <a:lnTo>
                  <a:pt x="6620" y="600"/>
                </a:lnTo>
                <a:lnTo>
                  <a:pt x="6178" y="741"/>
                </a:lnTo>
                <a:lnTo>
                  <a:pt x="5737" y="900"/>
                </a:lnTo>
                <a:lnTo>
                  <a:pt x="5270" y="1076"/>
                </a:lnTo>
                <a:lnTo>
                  <a:pt x="4828" y="1252"/>
                </a:lnTo>
                <a:lnTo>
                  <a:pt x="3972" y="1694"/>
                </a:lnTo>
                <a:lnTo>
                  <a:pt x="3219" y="2152"/>
                </a:lnTo>
                <a:lnTo>
                  <a:pt x="2544" y="2664"/>
                </a:lnTo>
                <a:lnTo>
                  <a:pt x="1895" y="3247"/>
                </a:lnTo>
                <a:lnTo>
                  <a:pt x="1635" y="3547"/>
                </a:lnTo>
                <a:lnTo>
                  <a:pt x="1375" y="3847"/>
                </a:lnTo>
                <a:lnTo>
                  <a:pt x="1142" y="4164"/>
                </a:lnTo>
                <a:lnTo>
                  <a:pt x="934" y="4464"/>
                </a:lnTo>
                <a:lnTo>
                  <a:pt x="726" y="4800"/>
                </a:lnTo>
                <a:lnTo>
                  <a:pt x="545" y="5135"/>
                </a:lnTo>
                <a:lnTo>
                  <a:pt x="389" y="5523"/>
                </a:lnTo>
                <a:lnTo>
                  <a:pt x="285" y="5858"/>
                </a:lnTo>
                <a:lnTo>
                  <a:pt x="181" y="6229"/>
                </a:lnTo>
                <a:lnTo>
                  <a:pt x="129" y="6564"/>
                </a:lnTo>
                <a:lnTo>
                  <a:pt x="77" y="6935"/>
                </a:lnTo>
                <a:lnTo>
                  <a:pt x="77" y="7341"/>
                </a:lnTo>
                <a:lnTo>
                  <a:pt x="77" y="7782"/>
                </a:lnTo>
                <a:lnTo>
                  <a:pt x="129" y="8223"/>
                </a:lnTo>
                <a:lnTo>
                  <a:pt x="233" y="8664"/>
                </a:lnTo>
                <a:lnTo>
                  <a:pt x="389" y="9035"/>
                </a:lnTo>
                <a:lnTo>
                  <a:pt x="545" y="9441"/>
                </a:lnTo>
                <a:lnTo>
                  <a:pt x="726" y="9794"/>
                </a:lnTo>
                <a:lnTo>
                  <a:pt x="934" y="10164"/>
                </a:lnTo>
                <a:lnTo>
                  <a:pt x="1194" y="10464"/>
                </a:lnTo>
                <a:lnTo>
                  <a:pt x="1739" y="11099"/>
                </a:lnTo>
                <a:lnTo>
                  <a:pt x="2336" y="11647"/>
                </a:lnTo>
                <a:lnTo>
                  <a:pt x="2933" y="12194"/>
                </a:lnTo>
                <a:lnTo>
                  <a:pt x="3634" y="12670"/>
                </a:lnTo>
                <a:lnTo>
                  <a:pt x="4932" y="13552"/>
                </a:lnTo>
                <a:lnTo>
                  <a:pt x="6075" y="14329"/>
                </a:lnTo>
                <a:lnTo>
                  <a:pt x="6516" y="14735"/>
                </a:lnTo>
                <a:lnTo>
                  <a:pt x="6879" y="15141"/>
                </a:lnTo>
                <a:lnTo>
                  <a:pt x="6983" y="15352"/>
                </a:lnTo>
                <a:lnTo>
                  <a:pt x="7061" y="15547"/>
                </a:lnTo>
                <a:lnTo>
                  <a:pt x="7165" y="15758"/>
                </a:lnTo>
                <a:lnTo>
                  <a:pt x="7165" y="15952"/>
                </a:lnTo>
                <a:lnTo>
                  <a:pt x="7165" y="16464"/>
                </a:lnTo>
                <a:lnTo>
                  <a:pt x="7165" y="16976"/>
                </a:lnTo>
                <a:lnTo>
                  <a:pt x="7165" y="17505"/>
                </a:lnTo>
                <a:lnTo>
                  <a:pt x="7165" y="18052"/>
                </a:lnTo>
                <a:lnTo>
                  <a:pt x="7165" y="18529"/>
                </a:lnTo>
                <a:lnTo>
                  <a:pt x="7165" y="18900"/>
                </a:lnTo>
                <a:lnTo>
                  <a:pt x="7165" y="19147"/>
                </a:lnTo>
                <a:lnTo>
                  <a:pt x="7165" y="19235"/>
                </a:lnTo>
                <a:lnTo>
                  <a:pt x="7165" y="19482"/>
                </a:lnTo>
                <a:lnTo>
                  <a:pt x="7217" y="19747"/>
                </a:lnTo>
                <a:lnTo>
                  <a:pt x="7321" y="19994"/>
                </a:lnTo>
                <a:lnTo>
                  <a:pt x="7476" y="20223"/>
                </a:lnTo>
                <a:lnTo>
                  <a:pt x="7632" y="20435"/>
                </a:lnTo>
                <a:lnTo>
                  <a:pt x="7814" y="20629"/>
                </a:lnTo>
                <a:lnTo>
                  <a:pt x="8022" y="20841"/>
                </a:lnTo>
                <a:lnTo>
                  <a:pt x="8281" y="21000"/>
                </a:lnTo>
                <a:lnTo>
                  <a:pt x="8515" y="21176"/>
                </a:lnTo>
                <a:lnTo>
                  <a:pt x="8775" y="21317"/>
                </a:lnTo>
                <a:lnTo>
                  <a:pt x="9060" y="21441"/>
                </a:lnTo>
                <a:lnTo>
                  <a:pt x="9424" y="21547"/>
                </a:lnTo>
                <a:lnTo>
                  <a:pt x="9761" y="21617"/>
                </a:lnTo>
                <a:lnTo>
                  <a:pt x="10125" y="21688"/>
                </a:lnTo>
                <a:lnTo>
                  <a:pt x="10462" y="21723"/>
                </a:lnTo>
                <a:lnTo>
                  <a:pt x="10825" y="21723"/>
                </a:lnTo>
                <a:close/>
              </a:path>
              <a:path w="21600" h="21600" extrusionOk="0">
                <a:moveTo>
                  <a:pt x="9242" y="14417"/>
                </a:moveTo>
                <a:lnTo>
                  <a:pt x="8541" y="12035"/>
                </a:lnTo>
                <a:lnTo>
                  <a:pt x="7295" y="10129"/>
                </a:lnTo>
                <a:lnTo>
                  <a:pt x="6905" y="9652"/>
                </a:lnTo>
                <a:lnTo>
                  <a:pt x="8541" y="10182"/>
                </a:lnTo>
                <a:lnTo>
                  <a:pt x="9787" y="9547"/>
                </a:lnTo>
                <a:lnTo>
                  <a:pt x="11189" y="10129"/>
                </a:lnTo>
                <a:lnTo>
                  <a:pt x="12279" y="9547"/>
                </a:lnTo>
                <a:lnTo>
                  <a:pt x="13370" y="10076"/>
                </a:lnTo>
                <a:lnTo>
                  <a:pt x="14850" y="9652"/>
                </a:lnTo>
                <a:lnTo>
                  <a:pt x="12902" y="12247"/>
                </a:lnTo>
                <a:lnTo>
                  <a:pt x="12357" y="14417"/>
                </a:lnTo>
                <a:moveTo>
                  <a:pt x="7191" y="15952"/>
                </a:moveTo>
                <a:lnTo>
                  <a:pt x="14512" y="15952"/>
                </a:lnTo>
                <a:lnTo>
                  <a:pt x="14512" y="17064"/>
                </a:lnTo>
                <a:lnTo>
                  <a:pt x="7191" y="17047"/>
                </a:lnTo>
                <a:lnTo>
                  <a:pt x="7191" y="18123"/>
                </a:lnTo>
                <a:lnTo>
                  <a:pt x="14512" y="18158"/>
                </a:lnTo>
                <a:lnTo>
                  <a:pt x="14538" y="19182"/>
                </a:lnTo>
                <a:lnTo>
                  <a:pt x="7217" y="19182"/>
                </a:lnTo>
              </a:path>
            </a:pathLst>
          </a:custGeom>
          <a:solidFill>
            <a:srgbClr val="FFFF00"/>
          </a:solidFill>
          <a:ln w="571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 descr="http://www.rf-energy.ru/upload/iblock/444/svetodiod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2393504"/>
            <a:ext cx="3491880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>
                <a:solidFill>
                  <a:srgbClr val="FFFF00"/>
                </a:solidFill>
              </a:rPr>
              <a:t>Технология нового времени – это светодиодная лампа. </a:t>
            </a:r>
            <a:r>
              <a:rPr lang="ru-RU" sz="3600" b="1" dirty="0" smtClean="0">
                <a:solidFill>
                  <a:srgbClr val="FFFF00"/>
                </a:solidFill>
              </a:rPr>
              <a:t>Что такое светодиодный светильник? </a:t>
            </a:r>
            <a:endParaRPr lang="ru-RU" sz="3600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ru-RU" sz="3600" dirty="0" smtClean="0">
                <a:solidFill>
                  <a:srgbClr val="FFFF00"/>
                </a:solidFill>
              </a:rPr>
              <a:t>Светодиод или LED (</a:t>
            </a:r>
            <a:r>
              <a:rPr lang="ru-RU" sz="3600" dirty="0" err="1" smtClean="0">
                <a:solidFill>
                  <a:srgbClr val="FFFF00"/>
                </a:solidFill>
              </a:rPr>
              <a:t>Light</a:t>
            </a:r>
            <a:r>
              <a:rPr lang="ru-RU" sz="3600" dirty="0" smtClean="0">
                <a:solidFill>
                  <a:srgbClr val="FFFF00"/>
                </a:solidFill>
              </a:rPr>
              <a:t> </a:t>
            </a:r>
            <a:r>
              <a:rPr lang="ru-RU" sz="3600" dirty="0" err="1" smtClean="0">
                <a:solidFill>
                  <a:srgbClr val="FFFF00"/>
                </a:solidFill>
              </a:rPr>
              <a:t>emitting</a:t>
            </a:r>
            <a:r>
              <a:rPr lang="ru-RU" sz="3600" dirty="0" smtClean="0">
                <a:solidFill>
                  <a:srgbClr val="FFFF00"/>
                </a:solidFill>
              </a:rPr>
              <a:t> </a:t>
            </a:r>
            <a:r>
              <a:rPr lang="ru-RU" sz="3600" dirty="0" err="1" smtClean="0">
                <a:solidFill>
                  <a:srgbClr val="FFFF00"/>
                </a:solidFill>
              </a:rPr>
              <a:t>diode</a:t>
            </a:r>
            <a:r>
              <a:rPr lang="ru-RU" sz="3600" dirty="0" smtClean="0">
                <a:solidFill>
                  <a:srgbClr val="FFFF00"/>
                </a:solidFill>
              </a:rPr>
              <a:t>) – полупроводниковый прибор, преобразующий энергию электрического тока в световую.</a:t>
            </a:r>
            <a:endParaRPr lang="ru-RU" sz="3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www.rf-energy.ru/upload/iblock/7a0/optogan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90469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3200" dirty="0" smtClean="0">
                <a:solidFill>
                  <a:srgbClr val="FFFF00"/>
                </a:solidFill>
              </a:rPr>
              <a:t>Для светодиодов характерна максимальная </a:t>
            </a:r>
            <a:r>
              <a:rPr lang="ru-RU" sz="3200" i="1" dirty="0" err="1" smtClean="0">
                <a:solidFill>
                  <a:srgbClr val="FFFF00"/>
                </a:solidFill>
              </a:rPr>
              <a:t>энергоэффективность</a:t>
            </a:r>
            <a:r>
              <a:rPr lang="ru-RU" sz="3200" dirty="0" smtClean="0">
                <a:solidFill>
                  <a:srgbClr val="FFFF00"/>
                </a:solidFill>
              </a:rPr>
              <a:t> (освещенность на Ватт потребляемой мощности): </a:t>
            </a:r>
          </a:p>
          <a:p>
            <a:pPr>
              <a:buNone/>
            </a:pPr>
            <a:r>
              <a:rPr lang="ru-RU" sz="3200" dirty="0" smtClean="0">
                <a:solidFill>
                  <a:srgbClr val="FFFF00"/>
                </a:solidFill>
              </a:rPr>
              <a:t>· в 2 раза выше люминесцентных ламп; </a:t>
            </a:r>
          </a:p>
          <a:p>
            <a:pPr>
              <a:buNone/>
            </a:pPr>
            <a:r>
              <a:rPr lang="ru-RU" sz="3200" dirty="0" smtClean="0">
                <a:solidFill>
                  <a:srgbClr val="FFFF00"/>
                </a:solidFill>
              </a:rPr>
              <a:t>· в 8 раз выше ламп накаливания. </a:t>
            </a:r>
          </a:p>
          <a:p>
            <a:pPr>
              <a:buNone/>
            </a:pPr>
            <a:r>
              <a:rPr lang="ru-RU" sz="3200" i="1" dirty="0" err="1" smtClean="0">
                <a:solidFill>
                  <a:srgbClr val="FFFF00"/>
                </a:solidFill>
              </a:rPr>
              <a:t>Экологичность</a:t>
            </a:r>
            <a:r>
              <a:rPr lang="ru-RU" sz="3200" i="1" dirty="0" smtClean="0">
                <a:solidFill>
                  <a:srgbClr val="FFFF00"/>
                </a:solidFill>
              </a:rPr>
              <a:t>: </a:t>
            </a:r>
            <a:endParaRPr lang="ru-RU" sz="3200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ru-RU" sz="3200" dirty="0" smtClean="0">
                <a:solidFill>
                  <a:srgbClr val="FFFF00"/>
                </a:solidFill>
              </a:rPr>
              <a:t>· отсутствие ртути и стекла в отличие от люминесцентных ламп. </a:t>
            </a:r>
          </a:p>
          <a:p>
            <a:pPr>
              <a:buNone/>
            </a:pPr>
            <a:r>
              <a:rPr lang="ru-RU" sz="3200" i="1" dirty="0" smtClean="0">
                <a:solidFill>
                  <a:srgbClr val="FFFF00"/>
                </a:solidFill>
              </a:rPr>
              <a:t>Максимальный срок службы</a:t>
            </a:r>
            <a:r>
              <a:rPr lang="ru-RU" sz="3200" dirty="0" smtClean="0">
                <a:solidFill>
                  <a:srgbClr val="FFFF00"/>
                </a:solidFill>
              </a:rPr>
              <a:t> (50,000 – 100,000 часов): </a:t>
            </a:r>
          </a:p>
          <a:p>
            <a:pPr>
              <a:buNone/>
            </a:pPr>
            <a:r>
              <a:rPr lang="ru-RU" sz="3200" dirty="0" smtClean="0">
                <a:solidFill>
                  <a:srgbClr val="FFFF00"/>
                </a:solidFill>
              </a:rPr>
              <a:t>· в 8 раз выше, чем у люминесцентных ламп; </a:t>
            </a:r>
          </a:p>
          <a:p>
            <a:pPr>
              <a:buNone/>
            </a:pPr>
            <a:r>
              <a:rPr lang="ru-RU" sz="3200" dirty="0" smtClean="0">
                <a:solidFill>
                  <a:srgbClr val="FFFF00"/>
                </a:solidFill>
              </a:rPr>
              <a:t>· в 50 раз выше, чем у ламп накаливания.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dirty="0" smtClean="0">
                <a:solidFill>
                  <a:srgbClr val="FFFF00"/>
                </a:solidFill>
              </a:rPr>
              <a:t>Как беречь электричество </a:t>
            </a:r>
            <a:br>
              <a:rPr lang="ru-RU" sz="4400" dirty="0" smtClean="0">
                <a:solidFill>
                  <a:srgbClr val="FFFF00"/>
                </a:solidFill>
              </a:rPr>
            </a:br>
            <a:r>
              <a:rPr lang="ru-RU" sz="4400" dirty="0" smtClean="0">
                <a:solidFill>
                  <a:srgbClr val="FFFF00"/>
                </a:solidFill>
              </a:rPr>
              <a:t>в своём доме?</a:t>
            </a:r>
            <a:endParaRPr lang="ru-RU" sz="4400" dirty="0">
              <a:solidFill>
                <a:srgbClr val="FFFF00"/>
              </a:solidFill>
            </a:endParaRPr>
          </a:p>
        </p:txBody>
      </p:sp>
      <p:pic>
        <p:nvPicPr>
          <p:cNvPr id="4" name="Содержимое 3" descr="http://www.rf-energy.ru/upload/lamps/00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556792"/>
            <a:ext cx="5400600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54465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3500" dirty="0" smtClean="0">
                <a:solidFill>
                  <a:srgbClr val="FFFF00"/>
                </a:solidFill>
              </a:rPr>
              <a:t>1.Замените лампы накаливания на </a:t>
            </a:r>
            <a:r>
              <a:rPr lang="ru-RU" sz="3500" dirty="0" err="1" smtClean="0">
                <a:solidFill>
                  <a:srgbClr val="FFFF00"/>
                </a:solidFill>
              </a:rPr>
              <a:t>энергоэффективные</a:t>
            </a:r>
            <a:r>
              <a:rPr lang="ru-RU" sz="3500" dirty="0" smtClean="0">
                <a:solidFill>
                  <a:srgbClr val="FFFF00"/>
                </a:solidFill>
              </a:rPr>
              <a:t>.</a:t>
            </a:r>
          </a:p>
          <a:p>
            <a:pPr>
              <a:buNone/>
            </a:pPr>
            <a:r>
              <a:rPr lang="ru-RU" sz="3500" dirty="0" smtClean="0">
                <a:solidFill>
                  <a:srgbClr val="FFFF00"/>
                </a:solidFill>
              </a:rPr>
              <a:t>2.Используйте комплексное освещение в своём доме.</a:t>
            </a:r>
          </a:p>
          <a:p>
            <a:pPr>
              <a:buNone/>
            </a:pPr>
            <a:r>
              <a:rPr lang="ru-RU" sz="3500" dirty="0" smtClean="0">
                <a:solidFill>
                  <a:srgbClr val="FFFF00"/>
                </a:solidFill>
              </a:rPr>
              <a:t>3.Произведите расчет мощности люстр и замените лампочки в соответствии с расчетами.</a:t>
            </a:r>
          </a:p>
          <a:p>
            <a:pPr>
              <a:buNone/>
            </a:pPr>
            <a:r>
              <a:rPr lang="ru-RU" sz="3500" dirty="0" smtClean="0">
                <a:solidFill>
                  <a:srgbClr val="FFFF00"/>
                </a:solidFill>
              </a:rPr>
              <a:t>4.Приобретайте качественные электроприборы класса  А.</a:t>
            </a:r>
          </a:p>
          <a:p>
            <a:pPr>
              <a:buNone/>
            </a:pPr>
            <a:r>
              <a:rPr lang="ru-RU" sz="3500" dirty="0" smtClean="0">
                <a:solidFill>
                  <a:srgbClr val="FFFF00"/>
                </a:solidFill>
              </a:rPr>
              <a:t>5.Для лучшей экономии электроэнергии используйте светлые обои для стен .</a:t>
            </a:r>
          </a:p>
          <a:p>
            <a:pPr>
              <a:buNone/>
            </a:pPr>
            <a:r>
              <a:rPr lang="ru-RU" sz="3500" dirty="0" smtClean="0">
                <a:solidFill>
                  <a:srgbClr val="FFFF00"/>
                </a:solidFill>
              </a:rPr>
              <a:t>6.Установите счетчики и экономьте воду, газ, свет.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http://www.rf-energy.ru/upload/iblock/180/lustra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347864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1520" y="3645024"/>
          <a:ext cx="8568952" cy="2484882"/>
        </p:xfrm>
        <a:graphic>
          <a:graphicData uri="http://schemas.openxmlformats.org/drawingml/2006/table">
            <a:tbl>
              <a:tblPr/>
              <a:tblGrid>
                <a:gridCol w="4157952"/>
                <a:gridCol w="4411000"/>
              </a:tblGrid>
              <a:tr h="7920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4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</a:rPr>
                        <a:t>Гостиная </a:t>
                      </a: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4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</a:rPr>
                        <a:t>200-300 Вт </a:t>
                      </a: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4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</a:rPr>
                        <a:t>Кухня </a:t>
                      </a: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4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</a:rPr>
                        <a:t>120-150 Вт </a:t>
                      </a: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4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</a:rPr>
                        <a:t>Ванная </a:t>
                      </a: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4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</a:rPr>
                        <a:t>80-100 Вт </a:t>
                      </a: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419872" y="128144"/>
            <a:ext cx="572412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В таблицы указаны некоторые расчеты мощности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люстры для стандартных помещений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44371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Иногда можно услышать, что светильники в интерьерах исполняют ту же роль, что соусы в еде: правильно и с умом подобранный свет маскирует недостатки того или иного помещения, а успехи дизайнера в «приготовлении» интерьера прекрасно подчеркивает. Причем чем дороже и изысканнее «кухня», тем большее значение приобретают «соусы», тем они разнообразней и сложней. </a:t>
            </a:r>
          </a:p>
          <a:p>
            <a:endParaRPr lang="ru-RU" dirty="0"/>
          </a:p>
        </p:txBody>
      </p:sp>
      <p:pic>
        <p:nvPicPr>
          <p:cNvPr id="4" name="Рисунок 3" descr="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60648"/>
            <a:ext cx="4536503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30120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3000" dirty="0" smtClean="0">
                <a:solidFill>
                  <a:srgbClr val="FFFF00"/>
                </a:solidFill>
              </a:rPr>
              <a:t>Использование общего и местного освещения и будет называться комбинированным. При таком подходе комната освещается равномерно, не требуется слишком мощная люстра. Если мы не перемещаемся по комнате, занимаясь делами в одном конкретном месте, можно выключить основное освещение и использовать осветительный прибор только там, где мы находимся. </a:t>
            </a:r>
          </a:p>
          <a:p>
            <a:pPr>
              <a:buNone/>
            </a:pPr>
            <a:r>
              <a:rPr lang="ru-RU" sz="3000" dirty="0" smtClean="0">
                <a:solidFill>
                  <a:srgbClr val="FFFF00"/>
                </a:solidFill>
              </a:rPr>
              <a:t>Используя преимущества комбинированного освещения, мы существенно экономим электроэнергию. Для примера: в комнате с площадью </a:t>
            </a:r>
            <a:r>
              <a:rPr lang="ru-RU" sz="3000" b="1" dirty="0" smtClean="0">
                <a:solidFill>
                  <a:srgbClr val="FFFF00"/>
                </a:solidFill>
              </a:rPr>
              <a:t>18-20 м2</a:t>
            </a:r>
            <a:r>
              <a:rPr lang="ru-RU" sz="3000" dirty="0" smtClean="0">
                <a:solidFill>
                  <a:srgbClr val="FFFF00"/>
                </a:solidFill>
              </a:rPr>
              <a:t> экономится </a:t>
            </a:r>
            <a:r>
              <a:rPr lang="ru-RU" sz="3000" b="1" dirty="0" smtClean="0">
                <a:solidFill>
                  <a:srgbClr val="FFFF00"/>
                </a:solidFill>
              </a:rPr>
              <a:t>до 200 кВт/ ч в год</a:t>
            </a:r>
            <a:r>
              <a:rPr lang="ru-RU" sz="3000" dirty="0" smtClean="0">
                <a:solidFill>
                  <a:srgbClr val="FFFF00"/>
                </a:solidFill>
              </a:rPr>
              <a:t>.</a:t>
            </a:r>
          </a:p>
          <a:p>
            <a:endParaRPr lang="ru-RU" dirty="0"/>
          </a:p>
        </p:txBody>
      </p:sp>
      <p:pic>
        <p:nvPicPr>
          <p:cNvPr id="4" name="Рисунок 3" descr="http://www.rf-energy.ru/upload/iblock/d67/komb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0"/>
            <a:ext cx="1907704" cy="155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03248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rgbClr val="FFFF00"/>
                </a:solidFill>
              </a:rPr>
              <a:t>Кондиционер по праву считается одним из наиболее "прожорливых" домашних электроприборов. Потребляемая мощность бытового кондиционера составляет в среднем 700-1200 кВт. Во многих регионах России, например, в Ростовской области или на Кубани, где в летнее время температура достигает 35-40°C, кондиционер - это не роскошь, а средство выживания. Раз отказаться от него никак нельзя, то нужно искать пути сократить затраты на его эксплуатацию.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http://www.rf-energy.ru/upload/iblock/d8b/konder1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0"/>
            <a:ext cx="3888432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83268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4000" dirty="0" smtClean="0"/>
              <a:t>Выполнил </a:t>
            </a:r>
            <a:r>
              <a:rPr lang="ru-RU" sz="4000" dirty="0" err="1" smtClean="0"/>
              <a:t>работу</a:t>
            </a:r>
            <a:r>
              <a:rPr lang="ru-RU" sz="4400" dirty="0" err="1" smtClean="0">
                <a:solidFill>
                  <a:srgbClr val="002060"/>
                </a:solidFill>
              </a:rPr>
              <a:t>:Абдуллаев</a:t>
            </a:r>
            <a:r>
              <a:rPr lang="ru-RU" sz="4400" dirty="0" smtClean="0">
                <a:solidFill>
                  <a:srgbClr val="002060"/>
                </a:solidFill>
              </a:rPr>
              <a:t> Абдулла </a:t>
            </a:r>
            <a:r>
              <a:rPr lang="ru-RU" sz="4400" dirty="0" err="1" smtClean="0">
                <a:solidFill>
                  <a:srgbClr val="002060"/>
                </a:solidFill>
              </a:rPr>
              <a:t>Шамилович.ученик</a:t>
            </a:r>
            <a:r>
              <a:rPr lang="ru-RU" sz="4400" dirty="0" smtClean="0">
                <a:solidFill>
                  <a:srgbClr val="002060"/>
                </a:solidFill>
              </a:rPr>
              <a:t> 5 класса </a:t>
            </a:r>
            <a:r>
              <a:rPr lang="ru-RU" sz="4400" dirty="0" err="1" smtClean="0">
                <a:solidFill>
                  <a:srgbClr val="002060"/>
                </a:solidFill>
              </a:rPr>
              <a:t>Джинабинской</a:t>
            </a:r>
            <a:r>
              <a:rPr lang="ru-RU" sz="4400" smtClean="0">
                <a:solidFill>
                  <a:srgbClr val="002060"/>
                </a:solidFill>
              </a:rPr>
              <a:t> СОШ.</a:t>
            </a:r>
            <a:endParaRPr lang="ru-RU" sz="40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4000" dirty="0" smtClean="0"/>
              <a:t>Руководитель: </a:t>
            </a:r>
            <a:r>
              <a:rPr lang="ru-RU" sz="4400" dirty="0" err="1" smtClean="0">
                <a:solidFill>
                  <a:srgbClr val="002060"/>
                </a:solidFill>
              </a:rPr>
              <a:t>Гамидова</a:t>
            </a:r>
            <a:r>
              <a:rPr lang="ru-RU" sz="4400" dirty="0" smtClean="0">
                <a:solidFill>
                  <a:srgbClr val="002060"/>
                </a:solidFill>
              </a:rPr>
              <a:t> У.Д.</a:t>
            </a:r>
          </a:p>
          <a:p>
            <a:pPr>
              <a:buNone/>
            </a:pPr>
            <a:r>
              <a:rPr lang="ru-RU" sz="4400" dirty="0" smtClean="0">
                <a:solidFill>
                  <a:srgbClr val="002060"/>
                </a:solidFill>
              </a:rPr>
              <a:t>Учительница Биологии</a:t>
            </a:r>
            <a:endParaRPr lang="ru-RU" sz="4000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www.rf-energy.ru/upload/konder15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144000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-123359"/>
            <a:ext cx="9144000" cy="1938992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</a:rPr>
              <a:t>Во-первых, как говорилось выше, стоит отдать предпочтение современным экономичным приборам класса А. Во-вторых, полезно использовать высокотехнологичные модели с функцией теплового насоса.</a:t>
            </a:r>
            <a:endParaRPr lang="ru-RU"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Анастасия\Рабочий стол\глоб эк криз\vetton_ru_251-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0"/>
            <a:ext cx="946854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83568" y="1196752"/>
            <a:ext cx="727280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Самое главное сейчас, это сохранить планету для будущих поколений. С этой целью необходимо разумное использование энергоресурсов. Если каждая семья начнет разумно использовать энергию, то это выгодно отразится не только на её кошельке</a:t>
            </a:r>
            <a:r>
              <a:rPr lang="ru-RU" sz="2800" dirty="0" smtClean="0"/>
              <a:t>. </a:t>
            </a:r>
            <a:r>
              <a:rPr lang="ru-RU" sz="2800" dirty="0" smtClean="0">
                <a:solidFill>
                  <a:srgbClr val="C00000"/>
                </a:solidFill>
              </a:rPr>
              <a:t>Мы своими руками продлим жизнь нашему общему дому - Земле.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3600" dirty="0" smtClean="0"/>
              <a:t>Я, конечно же, не стану призывать вас блуждать в потемках, отказавшись от уюта и комфорта. Давайте учиться экономить то, что берем у природы. Если хотите сделать природе добро, то должны использовать её ресурсы разумно, без излишеств. Экономят ресурсы не  жадные люди, а  все, кому это небезразлично. И начать надо с себя. Наши дела важнее наших слов!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видео\Diaspory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8964488" cy="6858000"/>
          </a:xfrm>
          <a:noFill/>
        </p:spPr>
      </p:pic>
      <p:sp>
        <p:nvSpPr>
          <p:cNvPr id="5" name="Прямоугольник 4"/>
          <p:cNvSpPr/>
          <p:nvPr/>
        </p:nvSpPr>
        <p:spPr>
          <a:xfrm>
            <a:off x="381561" y="2967335"/>
            <a:ext cx="838088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Всем нам нужна здоровая</a:t>
            </a:r>
          </a:p>
          <a:p>
            <a:pPr algn="ctr"/>
            <a:r>
              <a:rPr lang="ru-RU" sz="5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Планета!</a:t>
            </a:r>
            <a:endParaRPr lang="ru-RU" sz="5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Цель проекта: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>
                <a:solidFill>
                  <a:srgbClr val="FFFF00"/>
                </a:solidFill>
              </a:rPr>
              <a:t>исследовать методы и способы  экономии энергии в своём доме</a:t>
            </a:r>
          </a:p>
          <a:p>
            <a:pPr>
              <a:buNone/>
            </a:pPr>
            <a:r>
              <a:rPr lang="ru-RU" sz="4000" dirty="0" smtClean="0">
                <a:solidFill>
                  <a:srgbClr val="0070C0"/>
                </a:solidFill>
              </a:rPr>
              <a:t>Актуальность проблемы:</a:t>
            </a:r>
          </a:p>
          <a:p>
            <a:pPr>
              <a:buNone/>
            </a:pPr>
            <a:r>
              <a:rPr lang="ru-RU" sz="4000" dirty="0" smtClean="0">
                <a:solidFill>
                  <a:srgbClr val="0070C0"/>
                </a:solidFill>
              </a:rPr>
              <a:t>мы знаем, для чего нужно беречь природные ресурсы, но не знаем методов и способов энергосбережения.</a:t>
            </a:r>
            <a:endParaRPr lang="ru-RU" sz="4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 smtClean="0">
                <a:solidFill>
                  <a:srgbClr val="FFFF00"/>
                </a:solidFill>
              </a:rPr>
              <a:t>53%- </a:t>
            </a:r>
            <a:r>
              <a:rPr lang="ru-RU" sz="2000" dirty="0" smtClean="0">
                <a:solidFill>
                  <a:srgbClr val="FFFF00"/>
                </a:solidFill>
              </a:rPr>
              <a:t>являются хорошим примером всем остальным</a:t>
            </a:r>
            <a:br>
              <a:rPr lang="ru-RU" sz="2000" dirty="0" smtClean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>45% - много хороших привычек, но многому нужно учиться</a:t>
            </a:r>
            <a:br>
              <a:rPr lang="ru-RU" sz="2000" dirty="0" smtClean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>2% - могут быть министрами по охране природы</a:t>
            </a:r>
            <a:endParaRPr lang="ru-RU" sz="2000" dirty="0">
              <a:solidFill>
                <a:srgbClr val="FFFF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39552" y="1628800"/>
          <a:ext cx="8229600" cy="470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Picture 5" descr="рис1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889248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516242" y="3244334"/>
            <a:ext cx="81115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kern="10" dirty="0" smtClean="0">
                <a:ln w="19050">
                  <a:solidFill>
                    <a:srgbClr val="CC66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Земля находится в большой опасности</a:t>
            </a:r>
            <a:endParaRPr lang="ru-RU" sz="3600" kern="10" dirty="0">
              <a:ln w="19050">
                <a:solidFill>
                  <a:srgbClr val="CC66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976704"/>
          </a:xfrm>
        </p:spPr>
        <p:txBody>
          <a:bodyPr>
            <a:normAutofit fontScale="85000" lnSpcReduction="10000"/>
          </a:bodyPr>
          <a:lstStyle/>
          <a:p>
            <a:r>
              <a:rPr lang="ru-RU" sz="3300" dirty="0" smtClean="0">
                <a:solidFill>
                  <a:srgbClr val="FFFF00"/>
                </a:solidFill>
              </a:rPr>
              <a:t>«На протяжении тысячелетий человечество приспосабливалось к окружающей среде и приспосабливало ее к своим нуждам. Взаимоотношения человечества и биосферы, как однажды остроумно заметил Станислав Лемм, чем-то напоминают взаимоотношения хозяина и паразита. Чрезвычайно эффективное использование паразитом ресурсов хозяина неизбежно приведет к гибели и хозяина – биосферы, и его паразита - человечества. Может быть, не к гибели биосферы, но к такому изменению ее характеристик, которое сделает дальнейшее существование человечества невозможным».</a:t>
            </a:r>
          </a:p>
          <a:p>
            <a:r>
              <a:rPr lang="ru-RU" sz="3300" dirty="0" smtClean="0">
                <a:solidFill>
                  <a:srgbClr val="FFFF00"/>
                </a:solidFill>
              </a:rPr>
              <a:t> Н.Н.Моисеев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619048" cy="4571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5" descr="рис20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75436" y="0"/>
            <a:ext cx="2691621" cy="4000504"/>
          </a:xfrm>
          <a:prstGeom prst="rect">
            <a:avLst/>
          </a:prstGeom>
          <a:effectLst>
            <a:softEdge rad="112500"/>
          </a:effectLst>
        </p:spPr>
      </p:pic>
      <p:pic>
        <p:nvPicPr>
          <p:cNvPr id="6" name="Picture 4" descr="рис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" y="3929066"/>
            <a:ext cx="4586910" cy="2928934"/>
          </a:xfrm>
          <a:prstGeom prst="rect">
            <a:avLst/>
          </a:prstGeom>
          <a:effectLst>
            <a:softEdge rad="112500"/>
          </a:effectLst>
        </p:spPr>
      </p:pic>
      <p:pic>
        <p:nvPicPr>
          <p:cNvPr id="7" name="Picture 4" descr="загрязнение воздух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24" y="3880759"/>
            <a:ext cx="4572000" cy="29772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10" descr="дым1"/>
          <p:cNvPicPr>
            <a:picLocks noChangeAspect="1" noChangeArrowheads="1"/>
          </p:cNvPicPr>
          <p:nvPr/>
        </p:nvPicPr>
        <p:blipFill>
          <a:blip r:embed="rId6" cstate="print"/>
          <a:srcRect t="5246" r="60797" b="48422"/>
          <a:stretch>
            <a:fillRect/>
          </a:stretch>
        </p:blipFill>
        <p:spPr bwMode="auto">
          <a:xfrm>
            <a:off x="3143240" y="0"/>
            <a:ext cx="3300968" cy="40719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1396839" y="2967335"/>
            <a:ext cx="63503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Нам нужна энергия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120720"/>
          </a:xfrm>
        </p:spPr>
        <p:txBody>
          <a:bodyPr>
            <a:normAutofit lnSpcReduction="10000"/>
          </a:bodyPr>
          <a:lstStyle/>
          <a:p>
            <a:r>
              <a:rPr lang="ru-RU" sz="3600" dirty="0" smtClean="0">
                <a:solidFill>
                  <a:srgbClr val="FFFF00"/>
                </a:solidFill>
              </a:rPr>
              <a:t>«Без энергии невозможно существование физического мира, а раз это так, то мы не можем представить себе развитие без изменения масштабов или характера энергетических потоков. И ввиду того, что энергия имеет стиль фундаментальное значение, каждое из этих изменений влечет экологические последствия»</a:t>
            </a:r>
          </a:p>
          <a:p>
            <a:r>
              <a:rPr lang="ru-RU" sz="3600" dirty="0" smtClean="0">
                <a:solidFill>
                  <a:srgbClr val="FFFF00"/>
                </a:solidFill>
              </a:rPr>
              <a:t> Эколог Д.Брукс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</TotalTime>
  <Words>1029</Words>
  <Application>Microsoft Office PowerPoint</Application>
  <PresentationFormat>Экран (4:3)</PresentationFormat>
  <Paragraphs>73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3" baseType="lpstr">
      <vt:lpstr>Arial</vt:lpstr>
      <vt:lpstr>Book Antiqua</vt:lpstr>
      <vt:lpstr>Calibri</vt:lpstr>
      <vt:lpstr>Impact</vt:lpstr>
      <vt:lpstr>Lucida Sans</vt:lpstr>
      <vt:lpstr>Times New Roman</vt:lpstr>
      <vt:lpstr>Wingdings</vt:lpstr>
      <vt:lpstr>Wingdings 2</vt:lpstr>
      <vt:lpstr>Wingdings 3</vt:lpstr>
      <vt:lpstr>Апекс</vt:lpstr>
      <vt:lpstr> </vt:lpstr>
      <vt:lpstr>Проект   «Энергосбережение в современном доме»</vt:lpstr>
      <vt:lpstr>Презентация PowerPoint</vt:lpstr>
      <vt:lpstr>Цель проекта:</vt:lpstr>
      <vt:lpstr>53%- являются хорошим примером всем остальным 45% - много хороших привычек, но многому нужно учиться 2% - могут быть министрами по охране природы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Начните с себя! Экономьте электричество.</vt:lpstr>
      <vt:lpstr>Презентация PowerPoint</vt:lpstr>
      <vt:lpstr>Лампочки энергосберегающие.  </vt:lpstr>
      <vt:lpstr>Презентация PowerPoint</vt:lpstr>
      <vt:lpstr>Презентация PowerPoint</vt:lpstr>
      <vt:lpstr>Презентация PowerPoint</vt:lpstr>
      <vt:lpstr>Лампа накаливания служила человечеству долгие десятилетия, и до сих пор некоторые производители пытаются продлить жизнь этого замечательного изобретения. Однако сегодня лампы накаливания – это уже прошлый век. </vt:lpstr>
      <vt:lpstr>Презентация PowerPoint</vt:lpstr>
      <vt:lpstr>Презентация PowerPoint</vt:lpstr>
      <vt:lpstr>Презентация PowerPoint</vt:lpstr>
      <vt:lpstr>Как беречь электричество  в своём доме?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Во-первых, как говорилось выше, стоит отдать предпочтение современным экономичным приборам класса А. Во-вторых, полезно использовать высокотехнологичные модели с функцией теплового насоса.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Земля –  слезинка на щеке Вселенной </dc:title>
  <cp:lastModifiedBy>Школа</cp:lastModifiedBy>
  <cp:revision>28</cp:revision>
  <dcterms:modified xsi:type="dcterms:W3CDTF">2017-10-16T07:14:02Z</dcterms:modified>
</cp:coreProperties>
</file>