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74" r:id="rId5"/>
    <p:sldId id="270" r:id="rId6"/>
    <p:sldId id="257" r:id="rId7"/>
    <p:sldId id="272" r:id="rId8"/>
    <p:sldId id="258" r:id="rId9"/>
    <p:sldId id="273" r:id="rId10"/>
    <p:sldId id="261" r:id="rId11"/>
    <p:sldId id="264" r:id="rId12"/>
    <p:sldId id="262" r:id="rId13"/>
    <p:sldId id="263" r:id="rId14"/>
    <p:sldId id="271" r:id="rId15"/>
    <p:sldId id="265" r:id="rId16"/>
    <p:sldId id="284" r:id="rId17"/>
    <p:sldId id="285" r:id="rId18"/>
    <p:sldId id="286" r:id="rId19"/>
    <p:sldId id="287" r:id="rId20"/>
    <p:sldId id="266" r:id="rId21"/>
    <p:sldId id="276" r:id="rId22"/>
    <p:sldId id="267" r:id="rId23"/>
    <p:sldId id="277" r:id="rId24"/>
    <p:sldId id="278" r:id="rId25"/>
    <p:sldId id="279" r:id="rId26"/>
    <p:sldId id="268" r:id="rId27"/>
    <p:sldId id="288" r:id="rId28"/>
    <p:sldId id="280" r:id="rId29"/>
    <p:sldId id="281" r:id="rId30"/>
    <p:sldId id="283" r:id="rId31"/>
    <p:sldId id="291" r:id="rId32"/>
    <p:sldId id="289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950617283950657E-2"/>
          <c:y val="9.9366149696561157E-2"/>
          <c:w val="0.96604938271604934"/>
          <c:h val="0.84938637896156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социалогический опрос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0.45</c:v>
                </c:pt>
                <c:pt idx="2">
                  <c:v>2.0000000000000025E-2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da.elektroportal.ru/press/index.php?id=24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4.ru/preimushchestva_i_nedostatki/kompaktnye_lyuminestsentnye_lampy.html" TargetMode="External"/><Relationship Id="rId2" Type="http://schemas.openxmlformats.org/officeDocument/2006/relationships/hyperlink" Target="http://readme.by/index.php?option=com_content&amp;view=article&amp;id=275:2009-08-19-13-06-04&amp;catid=9:2009-08-15-19-15-30&amp;Itemid=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4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endParaRPr lang="ru-RU" dirty="0"/>
          </a:p>
        </p:txBody>
      </p:sp>
      <p:pic>
        <p:nvPicPr>
          <p:cNvPr id="6" name="Picture 7" descr="j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196752"/>
            <a:ext cx="51845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тв 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16811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тв 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89388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тв 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437063"/>
            <a:ext cx="18049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тв 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37063"/>
            <a:ext cx="18049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настасия\Рабочий стол\глоб эк криз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6487" y="1692275"/>
            <a:ext cx="4391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4256" y="0"/>
            <a:ext cx="92125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будет, если мы не будем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еречь и экономить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энергетические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ресурсы Земли?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f-energy.ru/upload/eco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Documents and Settings\Анастасия\Рабочий стол\глоб эк криз\79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242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настасия\Рабочий стол\глоб эк криз\fcdd1268fe09fafea2d41be596b8567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4064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Анастасия\Рабочий стол\глоб эк криз\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0"/>
            <a:ext cx="4857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Анастасия\Рабочий стол\глоб эк криз\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471601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932" y="0"/>
            <a:ext cx="9086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Глобальный экологический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кризис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258" y="2967335"/>
            <a:ext cx="70294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Глобальный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Энергетический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настасия\Рабочий стол\глоб эк криз\photo_2008_5_4_12_49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22" y="2967335"/>
            <a:ext cx="7344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Чем мы можем помочь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8770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Начните с себя! Экономьте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электричество.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www.rf-energy.ru/upload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f-energy.ru/upload/lamps/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Лампочки энергосберегающие. 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pariman-m.narod.ru/images/lam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3367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1" y="2348880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Нашу жизнь невозможно представить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без искусственного освещения.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Для жизни и работы людям просто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необходимо освещение с применением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ламп.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 каждым годом все больше увеличиваются потребности человечества в электроэнергии. В результате анализа перспектив развития технологий освещения, наиболее прогрессивным направлением </a:t>
            </a:r>
            <a:r>
              <a:rPr lang="ru-RU" u="sng" dirty="0" smtClean="0">
                <a:hlinkClick r:id="rId2"/>
              </a:rPr>
              <a:t>эксперты признали замену устаревших ламп накаливания энергосберегающими лампами</a:t>
            </a:r>
            <a:r>
              <a:rPr lang="ru-RU" dirty="0" smtClean="0"/>
              <a:t>. Причиной этого специалисты считают значительное превосходство последнего поколения энергосберегающих ламп над "жаркими" лампами.</a:t>
            </a:r>
          </a:p>
          <a:p>
            <a:endParaRPr lang="ru-RU" dirty="0"/>
          </a:p>
        </p:txBody>
      </p:sp>
      <p:pic>
        <p:nvPicPr>
          <p:cNvPr id="4" name="im-176209519" descr="Электрические лампы накалива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328592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Главным преимуществом энергосберегающих ламп считается их высокая световая отдача, превышающая тот же показатель ламп накаливания в несколько раз. Энергосберегающая составляющая как раз и заключается в том, что максимум электроэнергии, запитанной на энергосберегающую лампу, превращается в свет, тогда как в лампах накаливания до 90% электроэнергии уходит просто на разогрев вольфрамовой проволоки.</a:t>
            </a:r>
          </a:p>
          <a:p>
            <a:endParaRPr lang="ru-RU" dirty="0"/>
          </a:p>
        </p:txBody>
      </p:sp>
      <p:pic>
        <p:nvPicPr>
          <p:cNvPr id="4" name="Рисунок 3" descr="http://www.sci-way.ru/news/09052010/energylamps/energylamp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Энергосберегающие лампы имеют также и недостатки: </a:t>
            </a:r>
            <a:r>
              <a:rPr lang="ru-RU" u="sng" dirty="0" smtClean="0">
                <a:hlinkClick r:id="rId2"/>
              </a:rPr>
              <a:t>фаза разогрева у них длится до 2 минут</a:t>
            </a:r>
            <a:r>
              <a:rPr lang="ru-RU" dirty="0" smtClean="0"/>
              <a:t>, то есть, им понадобится некоторое время, чтобы развить свою максимальную яркость. Также у энергосберегающих ламп встречается мерцание. К недостаткам можно также отнести </a:t>
            </a:r>
            <a:r>
              <a:rPr lang="ru-RU" u="sng" dirty="0" smtClean="0">
                <a:hlinkClick r:id="rId3"/>
              </a:rPr>
              <a:t>содержание ртути и фосфора</a:t>
            </a:r>
            <a:r>
              <a:rPr lang="ru-RU" dirty="0" smtClean="0"/>
              <a:t>, которые, хоть и в очень малых количествах, присутствуют внутри энергосберегающих ламп. Это не имеет никакого значения при работе лампы, но может оказаться опасным, если ее разбить. По той же причине энергосберегающие лампы можно отнести к экологически вредным, и поэтому они требуют специальной утилизации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«Энергосбережение в современном доме»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Учитель\Рабочий стол\рис\Рисба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6786" y="1600200"/>
            <a:ext cx="677042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j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7659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f-energy.ru/upload/iblock/013/1711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Лампа накаливания служила человечеству долгие десятилетия, и до сих пор некоторые производители пытаются продлить жизнь этого замечательного изобретения. Однако сегодня лампы накаливания – это уже прошлый век.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Litebulb"/>
          <p:cNvSpPr>
            <a:spLocks noGrp="1" noEditPoints="1" noChangeArrowheads="1"/>
          </p:cNvSpPr>
          <p:nvPr>
            <p:ph idx="1"/>
          </p:nvPr>
        </p:nvSpPr>
        <p:spPr bwMode="auto">
          <a:xfrm>
            <a:off x="457200" y="2492896"/>
            <a:ext cx="3538736" cy="4365104"/>
          </a:xfrm>
          <a:custGeom>
            <a:avLst/>
            <a:gdLst>
              <a:gd name="T0" fmla="*/ 1112044 w 21600"/>
              <a:gd name="T1" fmla="*/ 0 h 21600"/>
              <a:gd name="T2" fmla="*/ 2224088 w 21600"/>
              <a:gd name="T3" fmla="*/ 1243972 h 21600"/>
              <a:gd name="T4" fmla="*/ 0 w 21600"/>
              <a:gd name="T5" fmla="*/ 1243972 h 21600"/>
              <a:gd name="T6" fmla="*/ 1112044 w 21600"/>
              <a:gd name="T7" fmla="*/ 34528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rf-energy.ru/upload/iblock/444/svetodio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93504"/>
            <a:ext cx="3491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Технология нового времени – это светодиодная лампа. </a:t>
            </a:r>
            <a:r>
              <a:rPr lang="ru-RU" sz="3600" b="1" dirty="0" smtClean="0">
                <a:solidFill>
                  <a:srgbClr val="FFFF00"/>
                </a:solidFill>
              </a:rPr>
              <a:t>Что такое светодиодный светильник? </a:t>
            </a: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Светодиод или LED (</a:t>
            </a:r>
            <a:r>
              <a:rPr lang="ru-RU" sz="3600" dirty="0" err="1" smtClean="0">
                <a:solidFill>
                  <a:srgbClr val="FFFF00"/>
                </a:solidFill>
              </a:rPr>
              <a:t>Light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emitting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diode</a:t>
            </a:r>
            <a:r>
              <a:rPr lang="ru-RU" sz="3600" dirty="0" smtClean="0">
                <a:solidFill>
                  <a:srgbClr val="FFFF00"/>
                </a:solidFill>
              </a:rPr>
              <a:t>) – полупроводниковый прибор, преобразующий энергию электрического тока в световую.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f-energy.ru/upload/iblock/7a0/optogan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Для светодиодов характерна максимальная </a:t>
            </a:r>
            <a:r>
              <a:rPr lang="ru-RU" sz="3200" i="1" dirty="0" err="1" smtClean="0">
                <a:solidFill>
                  <a:srgbClr val="FFFF00"/>
                </a:solidFill>
              </a:rPr>
              <a:t>энергоэффективность</a:t>
            </a:r>
            <a:r>
              <a:rPr lang="ru-RU" sz="3200" dirty="0" smtClean="0">
                <a:solidFill>
                  <a:srgbClr val="FFFF00"/>
                </a:solidFill>
              </a:rPr>
              <a:t> (освещенность на Ватт потребляемой мощности): 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· в 2 раза выше люминесцентных ламп; 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· в 8 раз выше ламп накаливания. </a:t>
            </a:r>
          </a:p>
          <a:p>
            <a:pPr>
              <a:buNone/>
            </a:pPr>
            <a:r>
              <a:rPr lang="ru-RU" sz="3200" i="1" dirty="0" err="1" smtClean="0">
                <a:solidFill>
                  <a:srgbClr val="FFFF00"/>
                </a:solidFill>
              </a:rPr>
              <a:t>Экологичность</a:t>
            </a:r>
            <a:r>
              <a:rPr lang="ru-RU" sz="3200" i="1" dirty="0" smtClean="0">
                <a:solidFill>
                  <a:srgbClr val="FFFF00"/>
                </a:solidFill>
              </a:rPr>
              <a:t>: 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· отсутствие ртути и стекла в отличие от люминесцентных ламп.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Максимальный срок службы</a:t>
            </a:r>
            <a:r>
              <a:rPr lang="ru-RU" sz="3200" dirty="0" smtClean="0">
                <a:solidFill>
                  <a:srgbClr val="FFFF00"/>
                </a:solidFill>
              </a:rPr>
              <a:t> (50,000 – 100,000 часов): 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· в 8 раз выше, чем у люминесцентных ламп; </a:t>
            </a: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· в 50 раз выше, чем у ламп накаливания.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Как беречь электричество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в своём доме?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www.rf-energy.ru/upload/lamps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400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FFFF00"/>
                </a:solidFill>
              </a:rPr>
              <a:t>1.Замените лампы накаливания на </a:t>
            </a:r>
            <a:r>
              <a:rPr lang="ru-RU" sz="3500" dirty="0" err="1" smtClean="0">
                <a:solidFill>
                  <a:srgbClr val="FFFF00"/>
                </a:solidFill>
              </a:rPr>
              <a:t>энергоэффективные</a:t>
            </a:r>
            <a:r>
              <a:rPr lang="ru-RU" sz="35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3500" dirty="0" smtClean="0">
                <a:solidFill>
                  <a:srgbClr val="FFFF00"/>
                </a:solidFill>
              </a:rPr>
              <a:t>2.Используйте комплексное освещение в своём доме.</a:t>
            </a:r>
          </a:p>
          <a:p>
            <a:pPr>
              <a:buNone/>
            </a:pPr>
            <a:r>
              <a:rPr lang="ru-RU" sz="3500" dirty="0" smtClean="0">
                <a:solidFill>
                  <a:srgbClr val="FFFF00"/>
                </a:solidFill>
              </a:rPr>
              <a:t>3.Произведите расчет мощности люстр и замените лампочки в соответствии с расчетами.</a:t>
            </a:r>
          </a:p>
          <a:p>
            <a:pPr>
              <a:buNone/>
            </a:pPr>
            <a:r>
              <a:rPr lang="ru-RU" sz="3500" dirty="0" smtClean="0">
                <a:solidFill>
                  <a:srgbClr val="FFFF00"/>
                </a:solidFill>
              </a:rPr>
              <a:t>4.Приобретайте качественные электроприборы класса  А.</a:t>
            </a:r>
          </a:p>
          <a:p>
            <a:pPr>
              <a:buNone/>
            </a:pPr>
            <a:r>
              <a:rPr lang="ru-RU" sz="3500" dirty="0" smtClean="0">
                <a:solidFill>
                  <a:srgbClr val="FFFF00"/>
                </a:solidFill>
              </a:rPr>
              <a:t>5.Для лучшей экономии электроэнергии используйте светлые обои для стен .</a:t>
            </a:r>
          </a:p>
          <a:p>
            <a:pPr>
              <a:buNone/>
            </a:pPr>
            <a:r>
              <a:rPr lang="ru-RU" sz="3500" dirty="0" smtClean="0">
                <a:solidFill>
                  <a:srgbClr val="FFFF00"/>
                </a:solidFill>
              </a:rPr>
              <a:t>6.Установите счетчики и экономьте воду, газ, свет.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rf-energy.ru/upload/iblock/180/lust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645024"/>
          <a:ext cx="8568952" cy="2484882"/>
        </p:xfrm>
        <a:graphic>
          <a:graphicData uri="http://schemas.openxmlformats.org/drawingml/2006/table">
            <a:tbl>
              <a:tblPr/>
              <a:tblGrid>
                <a:gridCol w="4157952"/>
                <a:gridCol w="441100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Гостиная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200-300 Вт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Кухня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120-150 Вт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4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Ванная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80-100 Вт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28144"/>
            <a:ext cx="57241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 таблицы указаны некоторые расчеты мощности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люстры для стандартных помещений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Иногда можно услышать, что светильники в интерьерах исполняют ту же роль, что соусы в еде: правильно и с умом подобранный свет маскирует недостатки того или иного помещения, а успехи дизайнера в «приготовлении» интерьера прекрасно подчеркивает. Причем чем дороже и изысканнее «кухня», тем большее значение приобретают «соусы», тем они разнообразней и сложней. 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5365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Использование общего и местного освещения и будет называться комбинированным. При таком подходе комната освещается равномерно, не требуется слишком мощная люстра. Если мы не перемещаемся по комнате, занимаясь делами в одном конкретном месте, можно выключить основное освещение и использовать осветительный прибор только там, где мы находимся.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Используя преимущества комбинированного освещения, мы существенно экономим электроэнергию. Для примера: в комнате с площадью </a:t>
            </a:r>
            <a:r>
              <a:rPr lang="ru-RU" sz="3000" b="1" dirty="0" smtClean="0">
                <a:solidFill>
                  <a:srgbClr val="FFFF00"/>
                </a:solidFill>
              </a:rPr>
              <a:t>18-20 м2</a:t>
            </a:r>
            <a:r>
              <a:rPr lang="ru-RU" sz="3000" dirty="0" smtClean="0">
                <a:solidFill>
                  <a:srgbClr val="FFFF00"/>
                </a:solidFill>
              </a:rPr>
              <a:t> экономится </a:t>
            </a:r>
            <a:r>
              <a:rPr lang="ru-RU" sz="3000" b="1" dirty="0" smtClean="0">
                <a:solidFill>
                  <a:srgbClr val="FFFF00"/>
                </a:solidFill>
              </a:rPr>
              <a:t>до 200 кВт/ ч в год</a:t>
            </a:r>
            <a:r>
              <a:rPr lang="ru-RU" sz="3000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rf-energy.ru/upload/iblock/d67/komb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0770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Кондиционер по праву считается одним из наиболее "прожорливых" домашних электроприборов. Потребляемая мощность бытового кондиционера составляет в среднем 700-1200 кВт. Во многих регионах России, например, в Ростовской области или на Кубани, где в летнее время температура достигает 35-40°C, кондиционер - это не роскошь, а средство выживания. Раз отказаться от него никак нельзя, то нужно искать пути сократить затраты на его эксплуатацию.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rf-energy.ru/upload/iblock/d8b/konder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8884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Выполнил </a:t>
            </a:r>
            <a:r>
              <a:rPr lang="ru-RU" sz="4000" dirty="0" err="1" smtClean="0"/>
              <a:t>работу</a:t>
            </a:r>
            <a:r>
              <a:rPr lang="ru-RU" sz="4400" dirty="0" err="1" smtClean="0">
                <a:solidFill>
                  <a:srgbClr val="002060"/>
                </a:solidFill>
              </a:rPr>
              <a:t>:Абдуллаев</a:t>
            </a:r>
            <a:r>
              <a:rPr lang="ru-RU" sz="4400" dirty="0" smtClean="0">
                <a:solidFill>
                  <a:srgbClr val="002060"/>
                </a:solidFill>
              </a:rPr>
              <a:t> Абдулла </a:t>
            </a:r>
            <a:r>
              <a:rPr lang="ru-RU" sz="4400" dirty="0" err="1" smtClean="0">
                <a:solidFill>
                  <a:srgbClr val="002060"/>
                </a:solidFill>
              </a:rPr>
              <a:t>Шамилович.ученик</a:t>
            </a:r>
            <a:r>
              <a:rPr lang="ru-RU" sz="4400" dirty="0" smtClean="0">
                <a:solidFill>
                  <a:srgbClr val="002060"/>
                </a:solidFill>
              </a:rPr>
              <a:t> 5 класса </a:t>
            </a:r>
            <a:r>
              <a:rPr lang="ru-RU" sz="4400" dirty="0" err="1" smtClean="0">
                <a:solidFill>
                  <a:srgbClr val="002060"/>
                </a:solidFill>
              </a:rPr>
              <a:t>Джинабинской</a:t>
            </a:r>
            <a:r>
              <a:rPr lang="ru-RU" sz="4400" smtClean="0">
                <a:solidFill>
                  <a:srgbClr val="002060"/>
                </a:solidFill>
              </a:rPr>
              <a:t> СОШ.</a:t>
            </a:r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/>
              <a:t>Руководитель: </a:t>
            </a:r>
            <a:r>
              <a:rPr lang="ru-RU" sz="4400" dirty="0" err="1" smtClean="0">
                <a:solidFill>
                  <a:srgbClr val="002060"/>
                </a:solidFill>
              </a:rPr>
              <a:t>Гамидова</a:t>
            </a:r>
            <a:r>
              <a:rPr lang="ru-RU" sz="4400" dirty="0" smtClean="0">
                <a:solidFill>
                  <a:srgbClr val="002060"/>
                </a:solidFill>
              </a:rPr>
              <a:t> У.Д.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Учительница Биологии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f-energy.ru/upload/konder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23359"/>
            <a:ext cx="914400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Во-первых, как говорилось выше, стоит отдать предпочтение современным экономичным приборам класса А. Во-вторых, полезно использовать высокотехнологичные модели с функцией теплового насоса.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настасия\Рабочий стол\глоб эк криз\vetton_ru_251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Самое главное сейчас, это сохранить планету для будущих поколений. С этой целью необходимо разумное использование энергоресурсов. Если каждая семья начнет разумно использовать энергию, то это выгодно отразится не только на её кошельке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rgbClr val="C00000"/>
                </a:solidFill>
              </a:rPr>
              <a:t>Мы своими руками продлим жизнь нашему общему дому - Земле.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Я, конечно же, не стану призывать вас блуждать в потемках, отказавшись от уюта и комфорта. Давайте учиться экономить то, что берем у природы. Если хотите сделать природе добро, то должны использовать её ресурсы разумно, без излишеств. Экономят ресурсы не  жадные люди, а  все, кому это небезразлично. И начать надо с себя. Наши дела важнее наших слов!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идео\Diasp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964488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381561" y="2967335"/>
            <a:ext cx="83808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 нам нужна здоровая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проекта: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исследовать методы и способы  экономии энергии в своём доме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Актуальность проблемы: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мы знаем, для чего нужно беречь природные ресурсы, но не знаем методов и способов энергосбережения.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53%- </a:t>
            </a:r>
            <a:r>
              <a:rPr lang="ru-RU" sz="2000" dirty="0" smtClean="0">
                <a:solidFill>
                  <a:srgbClr val="FFFF00"/>
                </a:solidFill>
              </a:rPr>
              <a:t>являются хорошим примером всем остальным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45% - много хороших привычек, но многому нужно учиться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2% - могут быть министрами по охране природы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5" descr="рис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24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16242" y="3244334"/>
            <a:ext cx="8111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Земля находится в большой опасности</a:t>
            </a:r>
            <a:endParaRPr lang="ru-RU" sz="3600" kern="10" dirty="0">
              <a:ln w="19050">
                <a:solidFill>
                  <a:srgbClr val="CC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>
                <a:solidFill>
                  <a:srgbClr val="FFFF00"/>
                </a:solidFill>
              </a:rPr>
              <a:t>«На протяжении тысячелетий человечество приспосабливалось к окружающей среде и приспосабливало ее к своим нуждам. Взаимоотношения человечества и биосферы, как однажды остроумно заметил Станислав Лемм, чем-то напоминают взаимоотношения хозяина и паразита. Чрезвычайно эффективное использование паразитом ресурсов хозяина неизбежно приведет к гибели и хозяина – биосферы, и его паразита - человечества. Может быть, не к гибели биосферы, но к такому изменению ее характеристик, которое сделает дальнейшее существование человечества невозможным».</a:t>
            </a:r>
          </a:p>
          <a:p>
            <a:r>
              <a:rPr lang="ru-RU" sz="3300" dirty="0" smtClean="0">
                <a:solidFill>
                  <a:srgbClr val="FFFF00"/>
                </a:solidFill>
              </a:rPr>
              <a:t> Н.Н.Моисеев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19048" cy="45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рис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5436" y="0"/>
            <a:ext cx="2691621" cy="400050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Picture 4" descr="рис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" y="3929066"/>
            <a:ext cx="4586910" cy="292893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Picture 4" descr="загрязнение возду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80759"/>
            <a:ext cx="4572000" cy="297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дым1"/>
          <p:cNvPicPr>
            <a:picLocks noChangeAspect="1" noChangeArrowheads="1"/>
          </p:cNvPicPr>
          <p:nvPr/>
        </p:nvPicPr>
        <p:blipFill>
          <a:blip r:embed="rId6" cstate="print"/>
          <a:srcRect t="5246" r="60797" b="48422"/>
          <a:stretch>
            <a:fillRect/>
          </a:stretch>
        </p:blipFill>
        <p:spPr bwMode="auto">
          <a:xfrm>
            <a:off x="3143240" y="0"/>
            <a:ext cx="330096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396839" y="2967335"/>
            <a:ext cx="635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Нам нужна энергия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«Без энергии невозможно существование физического мира, а раз это так, то мы не можем представить себе развитие без изменения масштабов или характера энергетических потоков. И ввиду того, что энергия имеет стиль фундаментальное значение, каждое из этих изменений влечет экологические последствия»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Эколог Д.Брукс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1029</Words>
  <Application>Microsoft Office PowerPoint</Application>
  <PresentationFormat>Экран (4:3)</PresentationFormat>
  <Paragraphs>73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Book Antiqua</vt:lpstr>
      <vt:lpstr>Calibri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 </vt:lpstr>
      <vt:lpstr>Проект   «Энергосбережение в современном доме»</vt:lpstr>
      <vt:lpstr>Презентация PowerPoint</vt:lpstr>
      <vt:lpstr>Цель проекта:</vt:lpstr>
      <vt:lpstr>53%- являются хорошим примером всем остальным 45% - много хороших привычек, но многому нужно учиться 2% - могут быть министрами по охране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Начните с себя! Экономьте электричество.</vt:lpstr>
      <vt:lpstr>Презентация PowerPoint</vt:lpstr>
      <vt:lpstr>Лампочки энергосберегающие.  </vt:lpstr>
      <vt:lpstr>Презентация PowerPoint</vt:lpstr>
      <vt:lpstr>Презентация PowerPoint</vt:lpstr>
      <vt:lpstr>Презентация PowerPoint</vt:lpstr>
      <vt:lpstr>Лампа накаливания служила человечеству долгие десятилетия, и до сих пор некоторые производители пытаются продлить жизнь этого замечательного изобретения. Однако сегодня лампы накаливания – это уже прошлый век. </vt:lpstr>
      <vt:lpstr>Презентация PowerPoint</vt:lpstr>
      <vt:lpstr>Презентация PowerPoint</vt:lpstr>
      <vt:lpstr>Презентация PowerPoint</vt:lpstr>
      <vt:lpstr>Как беречь электричество  в своём доме?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Во-первых, как говорилось выше, стоит отдать предпочтение современным экономичным приборам класса А. Во-вторых, полезно использовать высокотехнологичные модели с функцией теплового насоса.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 слезинка на щеке Вселенной </dc:title>
  <cp:lastModifiedBy>Школа</cp:lastModifiedBy>
  <cp:revision>28</cp:revision>
  <dcterms:modified xsi:type="dcterms:W3CDTF">2017-10-16T07:14:02Z</dcterms:modified>
</cp:coreProperties>
</file>