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7" r:id="rId3"/>
    <p:sldId id="269" r:id="rId4"/>
    <p:sldId id="272" r:id="rId5"/>
    <p:sldId id="257" r:id="rId6"/>
    <p:sldId id="295" r:id="rId7"/>
    <p:sldId id="258" r:id="rId8"/>
    <p:sldId id="262" r:id="rId9"/>
    <p:sldId id="263" r:id="rId10"/>
    <p:sldId id="264" r:id="rId11"/>
    <p:sldId id="266" r:id="rId12"/>
    <p:sldId id="267" r:id="rId13"/>
    <p:sldId id="265" r:id="rId14"/>
    <p:sldId id="268" r:id="rId15"/>
    <p:sldId id="273" r:id="rId16"/>
    <p:sldId id="274" r:id="rId17"/>
    <p:sldId id="275" r:id="rId18"/>
    <p:sldId id="278" r:id="rId19"/>
    <p:sldId id="276" r:id="rId20"/>
    <p:sldId id="283" r:id="rId21"/>
    <p:sldId id="281" r:id="rId22"/>
    <p:sldId id="284" r:id="rId23"/>
    <p:sldId id="282" r:id="rId24"/>
    <p:sldId id="285" r:id="rId25"/>
    <p:sldId id="287" r:id="rId26"/>
    <p:sldId id="288" r:id="rId27"/>
    <p:sldId id="296" r:id="rId28"/>
    <p:sldId id="291" r:id="rId29"/>
    <p:sldId id="279" r:id="rId30"/>
    <p:sldId id="290" r:id="rId31"/>
    <p:sldId id="293" r:id="rId32"/>
    <p:sldId id="25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85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19B9954-46F0-41C4-BA14-E298D67BD947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2F53E0-99A4-4198-AAEC-0F6DA8060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08CEAE-C64A-4AFE-B738-2BBC91B9C24C}" type="slidenum">
              <a:rPr lang="ru-RU" smtClean="0">
                <a:latin typeface="Arial" charset="0"/>
              </a:rPr>
              <a:pPr/>
              <a:t>31</a:t>
            </a:fld>
            <a:endParaRPr lang="ru-RU" smtClean="0">
              <a:latin typeface="Arial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6B59-96BB-4475-B847-0BC1142D4FFB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F51B4-13D4-44AD-87DD-6EA203E70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646C-580D-4B2E-9C89-26D958261EF2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79745-AA0F-457A-A200-5C5AEB3A4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8566-81AF-4FFF-BEA2-3EA9D6DB2F17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A6A8-DA1D-422F-81DB-A824104F1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E055-4DBC-432D-90FF-7535B1CD51A8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D10FC-B1A4-4020-8D98-91A72A96F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ABFA-66B0-4B8A-B713-265533F8D615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BC52-065D-455D-A1AE-C4501F595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B25C-67E9-4758-8144-6678C885B710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7187-8A82-45DE-8923-DC2CDBC58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4371-F606-4D87-85C4-72E9137E68D0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5F70-9FE9-421D-8AA6-1CA4E3991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4E43-B835-4AD4-A3B9-CBFA0618200F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9F10-1C25-46A6-AF99-B4A829B9F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78E4-FFB7-4CCD-9A41-BCF913BB2038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858C0-848F-4FDE-B2F7-B28E45B24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635D-99ED-48D6-8D83-D6FE8FDA9ADC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75C5-1C85-4929-86B2-7345CBA3D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4B7F-952E-4C96-AADB-E398045DA2D5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FE699-7CB1-4D58-ACA4-F92FD2251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D48C52-DA76-4B72-AE09-C91F7EDAABA8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2FF737-691E-4E07-834C-0CBB1AC7B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500063" y="5214938"/>
            <a:ext cx="7772400" cy="1470025"/>
          </a:xfrm>
        </p:spPr>
        <p:txBody>
          <a:bodyPr/>
          <a:lstStyle/>
          <a:p>
            <a:pPr eaLnBrk="1" hangingPunct="1"/>
            <a:r>
              <a:rPr lang="ru-RU" sz="2000" smtClean="0"/>
              <a:t>..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1928813"/>
            <a:ext cx="6400800" cy="2752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214554"/>
            <a:ext cx="81233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«Я талантлив!»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6430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Карандаш пыхтел-чертил,</a:t>
            </a:r>
            <a:br>
              <a:rPr lang="ru-RU" sz="3200" dirty="0" smtClean="0"/>
            </a:br>
            <a:r>
              <a:rPr lang="ru-RU" sz="3200" dirty="0" err="1" smtClean="0"/>
              <a:t>Дли-и-инной</a:t>
            </a:r>
            <a:r>
              <a:rPr lang="ru-RU" sz="3200" dirty="0" smtClean="0"/>
              <a:t> линию творил...</a:t>
            </a:r>
            <a:br>
              <a:rPr lang="ru-RU" sz="3200" dirty="0" smtClean="0"/>
            </a:br>
            <a:r>
              <a:rPr lang="ru-RU" sz="3200" dirty="0" smtClean="0"/>
              <a:t>Вдруг черкнул не там он - </a:t>
            </a:r>
            <a:r>
              <a:rPr lang="ru-RU" sz="3200" dirty="0" err="1" smtClean="0"/>
              <a:t>здрасьте</a:t>
            </a:r>
            <a:r>
              <a:rPr lang="ru-RU" sz="3200" dirty="0" smtClean="0"/>
              <a:t>!</a:t>
            </a:r>
            <a:br>
              <a:rPr lang="ru-RU" sz="3200" dirty="0" smtClean="0"/>
            </a:br>
            <a:r>
              <a:rPr lang="ru-RU" sz="3200" dirty="0" smtClean="0"/>
              <a:t>Ну-ка, где наш шустрый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+mn-lt"/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913" cy="12573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5" name="Picture 3" descr="732788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00375"/>
            <a:ext cx="3095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3143248"/>
            <a:ext cx="321471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Ластик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6430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714375"/>
            <a:ext cx="7000875" cy="5411788"/>
          </a:xfrm>
        </p:spPr>
        <p:txBody>
          <a:bodyPr/>
          <a:lstStyle/>
          <a:p>
            <a:r>
              <a:rPr lang="ru-RU" smtClean="0"/>
              <a:t>Нарисую лето, маму</a:t>
            </a:r>
          </a:p>
          <a:p>
            <a:r>
              <a:rPr lang="ru-RU" smtClean="0"/>
              <a:t>И себя. На мне — панаму.</a:t>
            </a:r>
          </a:p>
          <a:p>
            <a:r>
              <a:rPr lang="ru-RU" smtClean="0"/>
              <a:t>Море, радугу и дом.</a:t>
            </a:r>
          </a:p>
          <a:p>
            <a:r>
              <a:rPr lang="ru-RU" smtClean="0"/>
              <a:t>Все хранит в себе…</a:t>
            </a:r>
          </a:p>
        </p:txBody>
      </p:sp>
      <p:pic>
        <p:nvPicPr>
          <p:cNvPr id="4" name="Picture 8" descr="db6b834471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1938"/>
            <a:ext cx="35718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3143248"/>
            <a:ext cx="321471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Альбом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6430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714375"/>
            <a:ext cx="7000875" cy="54117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Смотрите: мы раскрыли пасть,</a:t>
            </a:r>
            <a:br>
              <a:rPr lang="ru-RU" smtClean="0"/>
            </a:br>
            <a:r>
              <a:rPr lang="ru-RU" smtClean="0"/>
              <a:t>В неё бумагу можно класть.</a:t>
            </a:r>
            <a:br>
              <a:rPr lang="ru-RU" smtClean="0"/>
            </a:br>
            <a:r>
              <a:rPr lang="ru-RU" smtClean="0"/>
              <a:t>Бумага в нашей пасти</a:t>
            </a:r>
            <a:br>
              <a:rPr lang="ru-RU" smtClean="0"/>
            </a:br>
            <a:r>
              <a:rPr lang="ru-RU" smtClean="0"/>
              <a:t>Разделится на части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4" name="Picture 2" descr="Ножницы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000375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3286124"/>
            <a:ext cx="40227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НОЖНИЦЫ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357438"/>
            <a:ext cx="7643812" cy="1143000"/>
          </a:xfrm>
        </p:spPr>
        <p:txBody>
          <a:bodyPr/>
          <a:lstStyle/>
          <a:p>
            <a:pPr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785813"/>
            <a:ext cx="7000875" cy="53117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Раз! Два! И тотчас</a:t>
            </a:r>
          </a:p>
          <a:p>
            <a:pPr>
              <a:buFont typeface="Arial" charset="0"/>
              <a:buNone/>
            </a:pPr>
            <a:r>
              <a:rPr lang="ru-RU" smtClean="0"/>
              <a:t>Вновь наточен карандаш.</a:t>
            </a:r>
          </a:p>
          <a:p>
            <a:pPr>
              <a:buFont typeface="Arial" charset="0"/>
              <a:buNone/>
            </a:pPr>
            <a:r>
              <a:rPr lang="ru-RU" smtClean="0"/>
              <a:t>Стружек, как на лесопилке, —</a:t>
            </a:r>
          </a:p>
          <a:p>
            <a:pPr>
              <a:buFont typeface="Arial" charset="0"/>
              <a:buNone/>
            </a:pPr>
            <a:r>
              <a:rPr lang="ru-RU" smtClean="0"/>
              <a:t>Тут работала... </a:t>
            </a:r>
          </a:p>
          <a:p>
            <a:endParaRPr lang="ru-RU" smtClean="0"/>
          </a:p>
        </p:txBody>
      </p:sp>
      <p:pic>
        <p:nvPicPr>
          <p:cNvPr id="3078" name="Picture 6" descr=" &lt;b&gt;Точилка&lt;/b&gt; карандашная  картинка смайлик gif анимация фото рисуно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714750"/>
            <a:ext cx="2955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3857628"/>
            <a:ext cx="35689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ТОЧИЛКА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357438"/>
            <a:ext cx="7643812" cy="1143000"/>
          </a:xfrm>
        </p:spPr>
        <p:txBody>
          <a:bodyPr/>
          <a:lstStyle/>
          <a:p>
            <a:pPr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1571612"/>
            <a:ext cx="592935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ТАЛАНТ</a:t>
            </a:r>
          </a:p>
        </p:txBody>
      </p:sp>
      <p:pic>
        <p:nvPicPr>
          <p:cNvPr id="9" name="Picture 27" descr="C:\Users\9\Pictures\картиночки\книг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3214688"/>
            <a:ext cx="1398588" cy="1285875"/>
          </a:xfrm>
        </p:spPr>
      </p:pic>
      <p:pic>
        <p:nvPicPr>
          <p:cNvPr id="10" name="Picture 8" descr="Картинка 16 из 115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3429000"/>
            <a:ext cx="12001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7327889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500438"/>
            <a:ext cx="1071562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db6b8344716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5718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Ножниц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3571875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 &lt;b&gt;Точилка&lt;/b&gt; карандашная  картинка смайлик gif анимация фото рисунок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88" y="3429000"/>
            <a:ext cx="1203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3900488" y="1357313"/>
            <a:ext cx="5243512" cy="1155700"/>
          </a:xfrm>
        </p:spPr>
        <p:txBody>
          <a:bodyPr/>
          <a:lstStyle/>
          <a:p>
            <a:pPr algn="l" eaLnBrk="1" hangingPunct="1"/>
            <a:r>
              <a:rPr lang="ru-RU" sz="3600" smtClean="0"/>
              <a:t>толковый словарь Даля: «ТАЛАНТ   – вес и монета у древних греков и у римлян;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4000500" y="3214688"/>
            <a:ext cx="4572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талант - природный дар, дарования человека и способность к чему».</a:t>
            </a:r>
          </a:p>
        </p:txBody>
      </p:sp>
      <p:pic>
        <p:nvPicPr>
          <p:cNvPr id="29701" name="Рисунок 4" descr="http://numizmat.ru/netcat_files/Image/f187o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57188"/>
            <a:ext cx="31337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ctrTitle"/>
          </p:nvPr>
        </p:nvSpPr>
        <p:spPr>
          <a:xfrm>
            <a:off x="3900488" y="1357313"/>
            <a:ext cx="5243512" cy="1155700"/>
          </a:xfrm>
        </p:spPr>
        <p:txBody>
          <a:bodyPr/>
          <a:lstStyle/>
          <a:p>
            <a:pPr algn="l" eaLnBrk="1" hangingPunct="1"/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762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357188" y="642938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чём может проявиться талант человека?</a:t>
            </a:r>
            <a:endParaRPr lang="ru-RU" sz="3600">
              <a:ea typeface="Arial Unicode MS" pitchFamily="34" charset="-128"/>
              <a:cs typeface="Arial" charset="0"/>
            </a:endParaRP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0726" name="Прямоугольник 8"/>
          <p:cNvSpPr>
            <a:spLocks noChangeArrowheads="1"/>
          </p:cNvSpPr>
          <p:nvPr/>
        </p:nvSpPr>
        <p:spPr bwMode="auto">
          <a:xfrm>
            <a:off x="1000125" y="1357313"/>
            <a:ext cx="71437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в рисовании</a:t>
            </a:r>
            <a:endParaRPr lang="ru-RU" sz="3600">
              <a:solidFill>
                <a:srgbClr val="000000"/>
              </a:solidFill>
              <a:ea typeface="Arial Unicode MS" pitchFamily="34" charset="-128"/>
              <a:cs typeface="Arial" charset="0"/>
            </a:endParaRPr>
          </a:p>
          <a:p>
            <a:pPr eaLnBrk="0" hangingPunct="0">
              <a:buFontTx/>
              <a:buChar char="-"/>
            </a:pPr>
            <a:r>
              <a:rPr lang="ru-RU" sz="3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музыке и пении</a:t>
            </a:r>
          </a:p>
          <a:p>
            <a:pPr eaLnBrk="0" hangingPunct="0">
              <a:buFontTx/>
              <a:buChar char="-"/>
            </a:pPr>
            <a:r>
              <a:rPr lang="ru-RU" sz="3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танцах</a:t>
            </a:r>
          </a:p>
          <a:p>
            <a:pPr eaLnBrk="0" hangingPunct="0">
              <a:buFontTx/>
              <a:buChar char="-"/>
            </a:pPr>
            <a:r>
              <a:rPr lang="ru-RU" sz="3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актерской  игре</a:t>
            </a:r>
            <a:endParaRPr lang="ru-RU" sz="3600">
              <a:solidFill>
                <a:srgbClr val="000000"/>
              </a:solidFill>
              <a:cs typeface="Arial" charset="0"/>
            </a:endParaRPr>
          </a:p>
          <a:p>
            <a:pPr eaLnBrk="0" hangingPunct="0">
              <a:buFontTx/>
              <a:buChar char="-"/>
            </a:pPr>
            <a:r>
              <a:rPr lang="ru-RU" sz="3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 моделировании</a:t>
            </a:r>
          </a:p>
          <a:p>
            <a:pPr eaLnBrk="0" hangingPunct="0">
              <a:buFontTx/>
              <a:buChar char="-"/>
            </a:pPr>
            <a:r>
              <a:rPr lang="ru-RU" sz="3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 науке </a:t>
            </a:r>
          </a:p>
          <a:p>
            <a:pPr eaLnBrk="0" hangingPunct="0">
              <a:buFontTx/>
              <a:buChar char="-"/>
            </a:pPr>
            <a:r>
              <a:rPr lang="ru-RU" sz="3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в спорте и в</a:t>
            </a:r>
            <a:r>
              <a:rPr lang="ru-RU" sz="36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многом другом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Кто  знает  такое  стихотворение?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Мишка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Уронили мишку на пол,</a:t>
            </a:r>
            <a:br>
              <a:rPr lang="ru-RU" smtClean="0"/>
            </a:br>
            <a:r>
              <a:rPr lang="ru-RU" smtClean="0"/>
              <a:t>Оторвали мишке лапу.</a:t>
            </a:r>
            <a:br>
              <a:rPr lang="ru-RU" smtClean="0"/>
            </a:br>
            <a:r>
              <a:rPr lang="ru-RU" smtClean="0"/>
              <a:t>Все равно его не брошу -</a:t>
            </a:r>
            <a:br>
              <a:rPr lang="ru-RU" smtClean="0"/>
            </a:br>
            <a:r>
              <a:rPr lang="ru-RU" smtClean="0"/>
              <a:t>Потому что он хороший.</a:t>
            </a:r>
          </a:p>
        </p:txBody>
      </p:sp>
      <p:pic>
        <p:nvPicPr>
          <p:cNvPr id="2" name="Picture 2" descr="http://otvet.imgsmail.ru/download/11e473d8bd6575cae570552bf4817cc8_i-48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2500313"/>
            <a:ext cx="38608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smtClean="0"/>
              <a:t>Наша Таня громко плачет:</a:t>
            </a:r>
          </a:p>
          <a:p>
            <a:pPr>
              <a:buFont typeface="Arial" charset="0"/>
              <a:buNone/>
            </a:pPr>
            <a:r>
              <a:rPr lang="ru-RU" sz="4000" b="1" smtClean="0"/>
              <a:t>Уронила в речку мячик.</a:t>
            </a:r>
          </a:p>
          <a:p>
            <a:pPr>
              <a:buFont typeface="Arial" charset="0"/>
              <a:buNone/>
            </a:pPr>
            <a:r>
              <a:rPr lang="ru-RU" sz="4000" b="1" smtClean="0"/>
              <a:t>- Тише, Танечка, не плачь:</a:t>
            </a:r>
          </a:p>
          <a:p>
            <a:pPr>
              <a:buFont typeface="Arial" charset="0"/>
              <a:buNone/>
            </a:pPr>
            <a:r>
              <a:rPr lang="ru-RU" sz="4000" b="1" smtClean="0"/>
              <a:t>Не утонет в речке мяч.</a:t>
            </a:r>
          </a:p>
          <a:p>
            <a:pPr eaLnBrk="1" hangingPunct="1"/>
            <a:endParaRPr lang="ru-RU" smtClean="0"/>
          </a:p>
        </p:txBody>
      </p:sp>
      <p:pic>
        <p:nvPicPr>
          <p:cNvPr id="32772" name="Picture 2" descr="C:\Users\нвт\Downloads\img_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450" y="3438525"/>
            <a:ext cx="40195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b="1" smtClean="0"/>
              <a:t>А написала  эти  замечательные  стихи Агния Львовна Барто.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Как  вы  думаете,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каким  талантом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она  обладала?</a:t>
            </a:r>
            <a:r>
              <a:rPr lang="ru-RU" smtClean="0">
                <a:latin typeface="Arial" charset="0"/>
              </a:rPr>
              <a:t>(Ответы детей).</a:t>
            </a:r>
          </a:p>
        </p:txBody>
      </p:sp>
      <p:pic>
        <p:nvPicPr>
          <p:cNvPr id="33796" name="Picture 2" descr="http://fs.nashaucheba.ru/tw_files2/urls_3/1583/d-1582575/img10.jpg"/>
          <p:cNvPicPr>
            <a:picLocks noChangeAspect="1" noChangeArrowheads="1"/>
          </p:cNvPicPr>
          <p:nvPr/>
        </p:nvPicPr>
        <p:blipFill>
          <a:blip r:embed="rId3"/>
          <a:srcRect l="19688" t="10001" r="24998"/>
          <a:stretch>
            <a:fillRect/>
          </a:stretch>
        </p:blipFill>
        <p:spPr bwMode="auto">
          <a:xfrm>
            <a:off x="4929188" y="1714500"/>
            <a:ext cx="42148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smtClean="0"/>
              <a:t>                          ТЕМА УРОКА: «Я талантлив</a:t>
            </a:r>
            <a:r>
              <a:rPr lang="ru-RU" sz="2400" smtClean="0">
                <a:latin typeface="Arial" charset="0"/>
              </a:rPr>
              <a:t>!</a:t>
            </a:r>
            <a:r>
              <a:rPr lang="ru-RU" sz="2400" smtClean="0"/>
              <a:t>»</a:t>
            </a:r>
            <a:r>
              <a:rPr lang="ru-RU" sz="2400" smtClean="0">
                <a:latin typeface="Arial" charset="0"/>
              </a:rPr>
              <a:t>.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  <a:r>
              <a:rPr lang="ru-RU" sz="2400" smtClean="0"/>
              <a:t>Занятие проведено во 2-ом классе</a:t>
            </a:r>
            <a:endParaRPr lang="ru-RU" sz="24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400" smtClean="0"/>
              <a:t>  МКОУ Джинабинской СОШ с.Джинаби </a:t>
            </a:r>
          </a:p>
          <a:p>
            <a:pPr>
              <a:buFont typeface="Arial" charset="0"/>
              <a:buNone/>
            </a:pPr>
            <a:r>
              <a:rPr lang="ru-RU" sz="2400" smtClean="0"/>
              <a:t>  Кайтагский район РД.</a:t>
            </a:r>
          </a:p>
          <a:p>
            <a:pPr>
              <a:buFont typeface="Arial" charset="0"/>
              <a:buNone/>
            </a:pPr>
            <a:r>
              <a:rPr lang="ru-RU" sz="2400" smtClean="0"/>
              <a:t>  Учительница 1 категории Ашурбекова У.А.</a:t>
            </a:r>
          </a:p>
          <a:p>
            <a:pPr>
              <a:buFont typeface="Arial" charset="0"/>
              <a:buNone/>
            </a:pPr>
            <a:r>
              <a:rPr lang="ru-RU" sz="2400" smtClean="0"/>
              <a:t>     </a:t>
            </a:r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Кто  видел конфеты с  такой этикеткой?</a:t>
            </a:r>
          </a:p>
        </p:txBody>
      </p:sp>
      <p:pic>
        <p:nvPicPr>
          <p:cNvPr id="41986" name="Picture 2" descr="https://otvet.imgsmail.ru/download/0cde5811b72e09dd93b23a15f0956bfc_i-5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71625"/>
            <a:ext cx="40481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25" y="1357313"/>
            <a:ext cx="41433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Каким  талантом  обладал</a:t>
            </a:r>
          </a:p>
          <a:p>
            <a:pPr algn="ctr"/>
            <a:r>
              <a:rPr lang="ru-RU" sz="3200">
                <a:solidFill>
                  <a:srgbClr val="FF0000"/>
                </a:solidFill>
              </a:rPr>
              <a:t> Иван Иванович  Шишикин?</a:t>
            </a:r>
          </a:p>
        </p:txBody>
      </p:sp>
      <p:pic>
        <p:nvPicPr>
          <p:cNvPr id="41990" name="Picture 6" descr="Ivan Shishkin restor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357563"/>
            <a:ext cx="2524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571500"/>
            <a:ext cx="4857750" cy="1470025"/>
          </a:xfrm>
        </p:spPr>
        <p:txBody>
          <a:bodyPr/>
          <a:lstStyle/>
          <a:p>
            <a:pPr eaLnBrk="1" hangingPunct="1"/>
            <a:r>
              <a:rPr lang="ru-RU" sz="3200" smtClean="0"/>
              <a:t>Поднимите руку, кто  любит  кататься  на  велосипедах.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14563"/>
            <a:ext cx="4857750" cy="4214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Его  придумали  и  усовершенствовали на  протяжении  400 лет</a:t>
            </a:r>
          </a:p>
        </p:txBody>
      </p:sp>
      <p:pic>
        <p:nvPicPr>
          <p:cNvPr id="46082" name="Picture 2" descr="Старинный велосипед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000500"/>
            <a:ext cx="207168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1785938"/>
            <a:ext cx="728662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Вложил свою лепту в развитие </a:t>
            </a:r>
            <a:r>
              <a:rPr lang="ru-RU" sz="3200" dirty="0" err="1" smtClean="0">
                <a:latin typeface="+mn-lt"/>
              </a:rPr>
              <a:t>велостроения</a:t>
            </a:r>
            <a:r>
              <a:rPr lang="ru-RU" sz="3200" dirty="0" smtClean="0">
                <a:latin typeface="+mn-lt"/>
              </a:rPr>
              <a:t> и наш соотечественник Иван Петрович Кулибин, установивший в 1791 г. на тормоза, педальную передачу и даже подшипники.</a:t>
            </a:r>
            <a:br>
              <a:rPr lang="ru-RU" sz="3200" dirty="0" smtClean="0">
                <a:latin typeface="+mn-lt"/>
              </a:rPr>
            </a:br>
            <a:endParaRPr lang="ru-RU" sz="3200" dirty="0" smtClean="0">
              <a:latin typeface="+mn-lt"/>
            </a:endParaRPr>
          </a:p>
        </p:txBody>
      </p:sp>
      <p:pic>
        <p:nvPicPr>
          <p:cNvPr id="40964" name="Picture 4" descr="Kulibin I 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357563"/>
            <a:ext cx="30003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ctrTitle"/>
          </p:nvPr>
        </p:nvSpPr>
        <p:spPr>
          <a:xfrm>
            <a:off x="1214438" y="1143000"/>
            <a:ext cx="7072312" cy="1470025"/>
          </a:xfrm>
        </p:spPr>
        <p:txBody>
          <a:bodyPr/>
          <a:lstStyle/>
          <a:p>
            <a:pPr eaLnBrk="1" hangingPunct="1"/>
            <a:r>
              <a:rPr lang="ru-RU" smtClean="0"/>
              <a:t>Каким  талантом  обладал  Иван  Петрович  Кулибин?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14563"/>
            <a:ext cx="4857750" cy="4214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38916" name="Picture 2" descr="http://detkamonline.ru/media/icons/1/nu_pogodi_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928938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71563" y="2428875"/>
            <a:ext cx="7143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chemeClr val="bg1">
                    <a:lumMod val="95000"/>
                  </a:schemeClr>
                </a:solidFill>
              </a:rPr>
              <a:t>Каждый  человек обладает  каким  либо  талантом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!</a:t>
            </a: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001125" cy="1214437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Каждый из нас обладает талантами и           даже  не  одним.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1928813" y="1500188"/>
            <a:ext cx="6286500" cy="4000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400" smtClean="0"/>
          </a:p>
        </p:txBody>
      </p:sp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2000250" y="2357438"/>
            <a:ext cx="5786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Выступления и представление некоторых детей.</a:t>
            </a:r>
            <a:endParaRPr lang="ru-RU" sz="2800">
              <a:solidFill>
                <a:srgbClr val="C00000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Алиева С. и Гамидова Дж. хорошо танцуют.</a:t>
            </a:r>
          </a:p>
          <a:p>
            <a:r>
              <a:rPr lang="ru-RU" smtClean="0"/>
              <a:t>Задорно исполняет частушки Саламова Р.</a:t>
            </a:r>
          </a:p>
          <a:p>
            <a:r>
              <a:rPr lang="ru-RU" smtClean="0"/>
              <a:t>Успехи в спорте имеют Рабаданов А.,Заирбеков У.,Рабаданов И….</a:t>
            </a:r>
          </a:p>
          <a:p>
            <a:r>
              <a:rPr lang="ru-RU" smtClean="0"/>
              <a:t>Замечательно рисует Сулейманов М.</a:t>
            </a:r>
          </a:p>
          <a:p>
            <a:pPr>
              <a:buFont typeface="Arial" charset="0"/>
              <a:buNone/>
            </a:pPr>
            <a:r>
              <a:rPr lang="ru-RU" smtClean="0"/>
              <a:t>Наш класс-класс талантливых детей.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ctrTitle"/>
          </p:nvPr>
        </p:nvSpPr>
        <p:spPr>
          <a:xfrm>
            <a:off x="357188" y="214313"/>
            <a:ext cx="5857875" cy="14700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b="1" smtClean="0"/>
              <a:t>.. « Талантливый человек – это…»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86000"/>
            <a:ext cx="5214937" cy="4286250"/>
          </a:xfrm>
          <a:solidFill>
            <a:schemeClr val="bg1"/>
          </a:solidFill>
        </p:spPr>
        <p:txBody>
          <a:bodyPr rtlCol="0">
            <a:normAutofit fontScale="92500" lnSpcReduction="20000"/>
          </a:bodyPr>
          <a:lstStyle/>
          <a:p>
            <a:pPr algn="l">
              <a:buFont typeface="Arial" pitchFamily="34" charset="0"/>
              <a:buNone/>
              <a:defRPr/>
            </a:pPr>
            <a:r>
              <a:rPr lang="ru-RU" sz="3900" dirty="0" smtClean="0">
                <a:solidFill>
                  <a:schemeClr val="tx1"/>
                </a:solidFill>
              </a:rPr>
              <a:t> </a:t>
            </a:r>
            <a:r>
              <a:rPr lang="ru-RU" sz="3900" b="1" dirty="0" smtClean="0">
                <a:solidFill>
                  <a:srgbClr val="00B0F0"/>
                </a:solidFill>
              </a:rPr>
              <a:t>Способный;</a:t>
            </a:r>
          </a:p>
          <a:p>
            <a:pPr algn="l">
              <a:buFont typeface="Arial" pitchFamily="34" charset="0"/>
              <a:buNone/>
              <a:defRPr/>
            </a:pPr>
            <a:r>
              <a:rPr lang="ru-RU" sz="3900" b="1" dirty="0" smtClean="0">
                <a:solidFill>
                  <a:schemeClr val="tx1"/>
                </a:solidFill>
              </a:rPr>
              <a:t> </a:t>
            </a:r>
            <a:r>
              <a:rPr lang="ru-RU" sz="3900" b="1" dirty="0" smtClean="0">
                <a:solidFill>
                  <a:srgbClr val="FF0000"/>
                </a:solidFill>
              </a:rPr>
              <a:t>Трудолюбивый; </a:t>
            </a:r>
          </a:p>
          <a:p>
            <a:pPr algn="l">
              <a:buFont typeface="Arial" pitchFamily="34" charset="0"/>
              <a:buNone/>
              <a:defRPr/>
            </a:pPr>
            <a:r>
              <a:rPr lang="ru-RU" sz="3900" b="1" dirty="0" smtClean="0">
                <a:solidFill>
                  <a:schemeClr val="tx1"/>
                </a:solidFill>
              </a:rPr>
              <a:t> </a:t>
            </a:r>
            <a:r>
              <a:rPr lang="ru-RU" sz="3900" b="1" dirty="0" smtClean="0">
                <a:solidFill>
                  <a:srgbClr val="FFC000"/>
                </a:solidFill>
              </a:rPr>
              <a:t>Скромный;</a:t>
            </a:r>
          </a:p>
          <a:p>
            <a:pPr algn="l">
              <a:buFont typeface="Arial" pitchFamily="34" charset="0"/>
              <a:buNone/>
              <a:defRPr/>
            </a:pPr>
            <a:r>
              <a:rPr lang="ru-RU" sz="3900" b="1" dirty="0" smtClean="0">
                <a:solidFill>
                  <a:schemeClr val="tx1"/>
                </a:solidFill>
              </a:rPr>
              <a:t> </a:t>
            </a:r>
            <a:r>
              <a:rPr lang="ru-RU" sz="3900" b="1" dirty="0" smtClean="0">
                <a:solidFill>
                  <a:srgbClr val="7030A0"/>
                </a:solidFill>
              </a:rPr>
              <a:t>Умный;</a:t>
            </a:r>
          </a:p>
          <a:p>
            <a:pPr algn="l">
              <a:buFont typeface="Arial" pitchFamily="34" charset="0"/>
              <a:buNone/>
              <a:defRPr/>
            </a:pPr>
            <a:r>
              <a:rPr lang="ru-RU" sz="3900" b="1" dirty="0" smtClean="0">
                <a:solidFill>
                  <a:schemeClr val="tx1"/>
                </a:solidFill>
              </a:rPr>
              <a:t> </a:t>
            </a:r>
            <a:r>
              <a:rPr lang="ru-RU" sz="3900" b="1" dirty="0" smtClean="0">
                <a:solidFill>
                  <a:srgbClr val="92D050"/>
                </a:solidFill>
              </a:rPr>
              <a:t>Интересный;</a:t>
            </a:r>
          </a:p>
          <a:p>
            <a:pPr algn="l">
              <a:buFont typeface="Arial" pitchFamily="34" charset="0"/>
              <a:buNone/>
              <a:defRPr/>
            </a:pPr>
            <a:r>
              <a:rPr lang="ru-RU" sz="3900" b="1" dirty="0" smtClean="0">
                <a:solidFill>
                  <a:srgbClr val="002060"/>
                </a:solidFill>
              </a:rPr>
              <a:t> Любящий книгу и хорошо читающий;</a:t>
            </a:r>
          </a:p>
          <a:p>
            <a:pPr algn="l">
              <a:buFont typeface="Arial" pitchFamily="34" charset="0"/>
              <a:buNone/>
              <a:defRPr/>
            </a:pP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Любознательный.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38" cy="1143000"/>
          </a:xfrm>
        </p:spPr>
        <p:txBody>
          <a:bodyPr/>
          <a:lstStyle/>
          <a:p>
            <a:pPr eaLnBrk="1" hangingPunct="1"/>
            <a:r>
              <a:rPr lang="ru-RU" b="1" smtClean="0"/>
              <a:t>« Как помочь таланту расти?» </a:t>
            </a:r>
            <a:endParaRPr lang="ru-RU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75" cy="5257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ru-RU" dirty="0" smtClean="0"/>
              <a:t>1.Много работать, трудиться, читать.</a:t>
            </a:r>
          </a:p>
          <a:p>
            <a:pPr>
              <a:buFont typeface="Arial" pitchFamily="34" charset="0"/>
              <a:buNone/>
              <a:defRPr/>
            </a:pPr>
            <a:r>
              <a:rPr lang="ru-RU" dirty="0" smtClean="0"/>
              <a:t>2. Талантливого человека нужно чаще хвалить</a:t>
            </a:r>
          </a:p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/>
              <a:t>Тогда я прошу вас, ребята, вспомнить, когда и за что вы похвалили в последний раз другого человека, и как он на это реагировал?</a:t>
            </a:r>
            <a:endParaRPr lang="ru-RU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500063" y="5214938"/>
            <a:ext cx="7772400" cy="1470025"/>
          </a:xfrm>
        </p:spPr>
        <p:txBody>
          <a:bodyPr/>
          <a:lstStyle/>
          <a:p>
            <a:pPr eaLnBrk="1" hangingPunct="1"/>
            <a:endParaRPr lang="ru-RU" sz="20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29289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1000125" y="1643063"/>
            <a:ext cx="79295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Здравствуйте, уважаемые девчонки и мальчишки!</a:t>
            </a:r>
          </a:p>
          <a:p>
            <a:r>
              <a:rPr lang="ru-RU" sz="2800"/>
              <a:t>- Сегодня у нас радостный праздник – первый школьный день. Поздравляю вас, ребята, с началом учебного года. Хочу вам пожелать здоровья, пожелать успехов в учёбе.</a:t>
            </a:r>
          </a:p>
        </p:txBody>
      </p:sp>
      <p:pic>
        <p:nvPicPr>
          <p:cNvPr id="16389" name="Picture 2" descr="C:\Users\нвт\Desktop\1 класс\Шаблоны для детских презентаций (18)\Дети, школа (картинки PNG)\19d052b0ff1b14d706dfbfc38b8f05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6175" y="0"/>
            <a:ext cx="1504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143000" y="642938"/>
            <a:ext cx="6929438" cy="1143000"/>
          </a:xfrm>
        </p:spPr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</a:rPr>
              <a:t>Как  должен вести  себя  талантливый  человек ?</a:t>
            </a:r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1000125" y="2143125"/>
            <a:ext cx="7000875" cy="3983038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Рассказывать о себе только самое необходимое;</a:t>
            </a:r>
          </a:p>
          <a:p>
            <a:r>
              <a:rPr lang="ru-RU" b="1" smtClean="0">
                <a:solidFill>
                  <a:srgbClr val="FF0000"/>
                </a:solidFill>
              </a:rPr>
              <a:t> Не хвалиться тем, что было и что будет;</a:t>
            </a:r>
          </a:p>
          <a:p>
            <a:r>
              <a:rPr lang="ru-RU" b="1" smtClean="0">
                <a:solidFill>
                  <a:srgbClr val="FF0000"/>
                </a:solidFill>
              </a:rPr>
              <a:t> Не говорить о себе хорошо, а о других плохо.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2786063" y="214313"/>
            <a:ext cx="3500437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/>
              <a:t>Вы старались, как могли</a:t>
            </a:r>
          </a:p>
          <a:p>
            <a:pPr algn="ctr"/>
            <a:r>
              <a:rPr lang="ru-RU" sz="2400" b="1" u="sng"/>
              <a:t> Свои таланты показать, </a:t>
            </a:r>
          </a:p>
          <a:p>
            <a:pPr algn="ctr"/>
            <a:r>
              <a:rPr lang="ru-RU" sz="2400" b="1" u="sng"/>
              <a:t>Пусть кто-то будет впереди </a:t>
            </a:r>
          </a:p>
          <a:p>
            <a:pPr algn="ctr"/>
            <a:r>
              <a:rPr lang="ru-RU" sz="2400" b="1" u="sng"/>
              <a:t>Другим не стоит унывать!</a:t>
            </a:r>
          </a:p>
          <a:p>
            <a:pPr algn="ctr"/>
            <a:r>
              <a:rPr lang="ru-RU" sz="2400" b="1" u="sng"/>
              <a:t> Как замечательно, что в школе есть ребята, </a:t>
            </a:r>
          </a:p>
          <a:p>
            <a:pPr algn="ctr"/>
            <a:r>
              <a:rPr lang="ru-RU" sz="2400" b="1" u="sng"/>
              <a:t>Чьи ум и знания приносят славу ей,</a:t>
            </a:r>
          </a:p>
          <a:p>
            <a:pPr algn="ctr"/>
            <a:r>
              <a:rPr lang="ru-RU" sz="2400" b="1" u="sng"/>
              <a:t> Ведь именно о них произнесут когда-то: Вы - гордость и надежда наших дней</a:t>
            </a:r>
            <a:r>
              <a:rPr lang="ru-RU" sz="2000" b="1" u="sng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ctrTitle"/>
          </p:nvPr>
        </p:nvSpPr>
        <p:spPr>
          <a:xfrm>
            <a:off x="1000125" y="500063"/>
            <a:ext cx="7458075" cy="5786437"/>
          </a:xfrm>
        </p:spPr>
        <p:txBody>
          <a:bodyPr/>
          <a:lstStyle/>
          <a:p>
            <a:pPr algn="l"/>
            <a:r>
              <a:rPr lang="ru-RU" sz="3600" b="1" smtClean="0"/>
              <a:t> </a:t>
            </a:r>
            <a:br>
              <a:rPr lang="ru-RU" sz="3600" b="1" smtClean="0"/>
            </a:br>
            <a:r>
              <a:rPr lang="ru-RU" sz="3600" b="1" smtClean="0"/>
              <a:t>                             </a:t>
            </a:r>
            <a:r>
              <a:rPr lang="ru-RU" sz="3600" smtClean="0"/>
              <a:t>                 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491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642938"/>
            <a:ext cx="6429375" cy="1752600"/>
          </a:xfrm>
        </p:spPr>
        <p:txBody>
          <a:bodyPr/>
          <a:lstStyle/>
          <a:p>
            <a:pPr algn="l"/>
            <a:r>
              <a:rPr lang="ru-RU" sz="2800" b="1" smtClean="0">
                <a:solidFill>
                  <a:schemeClr val="tx1"/>
                </a:solidFill>
              </a:rPr>
              <a:t>Тебе от Господа даны таланты,</a:t>
            </a:r>
          </a:p>
          <a:p>
            <a:pPr algn="l"/>
            <a:r>
              <a:rPr lang="ru-RU" sz="2800" b="1" smtClean="0">
                <a:solidFill>
                  <a:schemeClr val="tx1"/>
                </a:solidFill>
              </a:rPr>
              <a:t>Ты приумножь их, в землю не зарой.</a:t>
            </a:r>
          </a:p>
          <a:p>
            <a:pPr algn="l"/>
            <a:r>
              <a:rPr lang="ru-RU" sz="2800" b="1" smtClean="0">
                <a:solidFill>
                  <a:schemeClr val="tx1"/>
                </a:solidFill>
              </a:rPr>
              <a:t>Как это сделать, знаешь только сам ты,</a:t>
            </a:r>
          </a:p>
          <a:p>
            <a:pPr algn="l"/>
            <a:r>
              <a:rPr lang="ru-RU" sz="2800" b="1" smtClean="0">
                <a:solidFill>
                  <a:schemeClr val="tx1"/>
                </a:solidFill>
              </a:rPr>
              <a:t>Но честным должен быть тот способ твой.</a:t>
            </a:r>
          </a:p>
          <a:p>
            <a:pPr algn="l"/>
            <a:r>
              <a:rPr lang="ru-RU" sz="2800" b="1" smtClean="0">
                <a:solidFill>
                  <a:schemeClr val="tx1"/>
                </a:solidFill>
              </a:rPr>
              <a:t>И вот когда пред Господом явиться</a:t>
            </a:r>
          </a:p>
          <a:p>
            <a:pPr algn="l"/>
            <a:r>
              <a:rPr lang="ru-RU" sz="2800" b="1" smtClean="0">
                <a:solidFill>
                  <a:schemeClr val="tx1"/>
                </a:solidFill>
              </a:rPr>
              <a:t>Тебе придется, чтоб долги отдать</a:t>
            </a:r>
          </a:p>
          <a:p>
            <a:pPr algn="l"/>
            <a:r>
              <a:rPr lang="ru-RU" sz="2800" b="1" smtClean="0">
                <a:solidFill>
                  <a:schemeClr val="tx1"/>
                </a:solidFill>
              </a:rPr>
              <a:t>    сторицею твой труд вознаградится,</a:t>
            </a:r>
          </a:p>
          <a:p>
            <a:pPr algn="l"/>
            <a:r>
              <a:rPr lang="ru-RU" sz="2800" b="1" smtClean="0">
                <a:solidFill>
                  <a:schemeClr val="tx1"/>
                </a:solidFill>
              </a:rPr>
              <a:t>С тобой вечно будет благодать.</a:t>
            </a:r>
          </a:p>
          <a:p>
            <a:pPr algn="l"/>
            <a:r>
              <a:rPr lang="ru-RU" sz="2800" b="1" smtClean="0">
                <a:solidFill>
                  <a:schemeClr val="tx1"/>
                </a:solidFill>
              </a:rPr>
              <a:t>         Инна Высоцкая.</a:t>
            </a:r>
          </a:p>
        </p:txBody>
      </p:sp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u="sng">
                <a:solidFill>
                  <a:srgbClr val="0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Уважаемые родители! Вы в очередной раз смогли убедиться, насколько талантливы и способны ваши дети. Помогайте им искать и развивать свои таланты. А вам, дорогие ребята, мы желаем не лениться.</a:t>
            </a:r>
            <a:endParaRPr lang="ru-RU">
              <a:ea typeface="Calibri" pitchFamily="34" charset="0"/>
              <a:cs typeface="Arial" charset="0"/>
            </a:endParaRPr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u="sng">
                <a:solidFill>
                  <a:srgbClr val="0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Уважаемые родители! Вы в очередной раз смогли убедиться, насколько талантливы и способны ваши дети. Помогайте им искать и развивать свои таланты. А вам, дорогие ребята, мы желаем не лениться.</a:t>
            </a:r>
            <a:endParaRPr lang="ru-RU">
              <a:ea typeface="Calibri" pitchFamily="34" charset="0"/>
              <a:cs typeface="Arial" charset="0"/>
            </a:endParaRPr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u="sng">
                <a:solidFill>
                  <a:srgbClr val="0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Уважаемые родители! Вы в очередной раз смогли убедиться, насколько талантливы и способны ваши дети. Помогайте им искать и развивать свои таланты. А вам, дорогие ребята, мы желаем не лениться.</a:t>
            </a:r>
            <a:endParaRPr lang="ru-RU">
              <a:ea typeface="Calibri" pitchFamily="34" charset="0"/>
              <a:cs typeface="Arial" charset="0"/>
            </a:endParaRPr>
          </a:p>
        </p:txBody>
      </p:sp>
      <p:pic>
        <p:nvPicPr>
          <p:cNvPr id="49158" name="Picture 4" descr="C:\Users\нвт\Desktop\1 класс\Шаблоны для детских презентаций (18)\Дети, школа (картинки PNG)\14 Ученик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71925"/>
            <a:ext cx="2214563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5" descr="C:\Users\нвт\Desktop\1 класс\Шаблоны для детских презентаций (18)\Дети, школа (картинки PNG)\06 Девочка читате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286250"/>
            <a:ext cx="24114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Picture 2" descr="C:\Users\нвт\Pictures\1чя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0" y="0"/>
            <a:ext cx="9315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071563" y="142875"/>
            <a:ext cx="5429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«Каждый ребенок талантлив, просто не каждый взрослый может это вовремя заметить», - убежден Павел Астахов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857250" y="1600200"/>
            <a:ext cx="7829550" cy="4525963"/>
          </a:xfrm>
        </p:spPr>
        <p:txBody>
          <a:bodyPr/>
          <a:lstStyle/>
          <a:p>
            <a:pPr eaLnBrk="1" hangingPunct="1"/>
            <a:r>
              <a:rPr lang="ru-RU" smtClean="0"/>
              <a:t> Давайте улыбнемся друг другу. Пусть сегодняшний урок принесет нам всем радость общения.</a:t>
            </a:r>
          </a:p>
          <a:p>
            <a:pPr eaLnBrk="1" hangingPunct="1"/>
            <a:r>
              <a:rPr lang="ru-RU" smtClean="0"/>
              <a:t> Сегодня на уроке вас ожидает много интересных заданий, новых открытий,     а помощниками вам будут: внимание, находчивость, смекалка.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Сегодня на уроке мы узнаем: </a:t>
            </a:r>
            <a:br>
              <a:rPr lang="ru-RU" smtClean="0"/>
            </a:br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Что такое талант?</a:t>
            </a:r>
          </a:p>
          <a:p>
            <a:r>
              <a:rPr lang="ru-RU" smtClean="0"/>
              <a:t>Каких людей мы называем талантливыми ? </a:t>
            </a:r>
          </a:p>
          <a:p>
            <a:r>
              <a:rPr lang="ru-RU" smtClean="0"/>
              <a:t>Можем ли мы себя назвать талантливыми людьми?</a:t>
            </a:r>
          </a:p>
          <a:p>
            <a:r>
              <a:rPr lang="ru-RU" smtClean="0"/>
              <a:t>В чем может проявиться талант человека?</a:t>
            </a:r>
          </a:p>
          <a:p>
            <a:r>
              <a:rPr lang="ru-RU" smtClean="0"/>
              <a:t>В чем можно достичь высот?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857250" y="2214563"/>
            <a:ext cx="7072313" cy="2671762"/>
          </a:xfrm>
        </p:spPr>
        <p:txBody>
          <a:bodyPr/>
          <a:lstStyle/>
          <a:p>
            <a:r>
              <a:rPr lang="ru-RU" sz="3200" smtClean="0">
                <a:latin typeface="Arial" charset="0"/>
              </a:rPr>
              <a:t>Давайте</a:t>
            </a:r>
            <a:r>
              <a:rPr lang="ru-RU" sz="3600" smtClean="0"/>
              <a:t> поиграем  в  игру      </a:t>
            </a:r>
            <a:r>
              <a:rPr lang="ru-RU" sz="3600" b="1" smtClean="0"/>
              <a:t>«Отгадайка</a:t>
            </a:r>
            <a:r>
              <a:rPr lang="ru-RU" sz="3600" smtClean="0"/>
              <a:t>»</a:t>
            </a:r>
            <a:br>
              <a:rPr lang="ru-RU" sz="3600" smtClean="0"/>
            </a:br>
            <a:r>
              <a:rPr lang="ru-RU" sz="3600" smtClean="0"/>
              <a:t>Я буду загадывать вам загадки. Ваша задача, отгадать слово и определить только первую букву отгадки.</a:t>
            </a:r>
            <a:br>
              <a:rPr lang="ru-RU" sz="3600" smtClean="0"/>
            </a:br>
            <a:r>
              <a:rPr lang="ru-RU" sz="3600" smtClean="0"/>
              <a:t> Затем мы эти  буквы  поставим  по  порядку и получим слово – тему  нашего  урока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688"/>
            <a:ext cx="6400800" cy="138112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25" y="714375"/>
            <a:ext cx="7000875" cy="2000250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То я в клетку, то в линейку.</a:t>
            </a:r>
            <a:br>
              <a:rPr lang="ru-RU" sz="4000" dirty="0" smtClean="0"/>
            </a:br>
            <a:r>
              <a:rPr lang="ru-RU" sz="4000" dirty="0" smtClean="0"/>
              <a:t>Написать по ним сумей-ка!</a:t>
            </a:r>
            <a:br>
              <a:rPr lang="ru-RU" sz="4000" dirty="0" smtClean="0"/>
            </a:b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27" descr="C:\Users\9\Pictures\картиночки\книг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428875"/>
            <a:ext cx="3929063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428868"/>
            <a:ext cx="34116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тетрадь</a:t>
            </a:r>
          </a:p>
        </p:txBody>
      </p:sp>
      <p:pic>
        <p:nvPicPr>
          <p:cNvPr id="6" name="Picture 27" descr="C:\Users\9\Pictures\картиночки\книг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428875"/>
            <a:ext cx="3929062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285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На странице букваря</a:t>
            </a:r>
            <a:br>
              <a:rPr lang="ru-RU" sz="3600" dirty="0" smtClean="0"/>
            </a:br>
            <a:r>
              <a:rPr lang="ru-RU" sz="3600" dirty="0" smtClean="0"/>
              <a:t>Тридцать три богатыря.</a:t>
            </a:r>
            <a:br>
              <a:rPr lang="ru-RU" sz="3600" dirty="0" smtClean="0"/>
            </a:br>
            <a:r>
              <a:rPr lang="ru-RU" sz="3600" dirty="0" smtClean="0"/>
              <a:t>Мудрецов-богатырей</a:t>
            </a:r>
            <a:br>
              <a:rPr lang="ru-RU" sz="3600" dirty="0" smtClean="0"/>
            </a:br>
            <a:r>
              <a:rPr lang="ru-RU" sz="3600" dirty="0" smtClean="0"/>
              <a:t>Знает каждый грамотей.</a:t>
            </a:r>
            <a:endParaRPr lang="ru-RU" sz="3600" dirty="0">
              <a:latin typeface="+mn-lt"/>
            </a:endParaRPr>
          </a:p>
        </p:txBody>
      </p:sp>
      <p:pic>
        <p:nvPicPr>
          <p:cNvPr id="4" name="Picture 8" descr="Картинка 16 из 115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14875" y="3071813"/>
            <a:ext cx="2643188" cy="3303587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3857628"/>
            <a:ext cx="378621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Алфавит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704</Words>
  <Application>Microsoft Office PowerPoint</Application>
  <PresentationFormat>Экран (4:3)</PresentationFormat>
  <Paragraphs>107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Arial Unicode MS</vt:lpstr>
      <vt:lpstr>Тема Office</vt:lpstr>
      <vt:lpstr>..</vt:lpstr>
      <vt:lpstr>                          ТЕМА УРОКА: «Я талантлив!».</vt:lpstr>
      <vt:lpstr>Слайд 3</vt:lpstr>
      <vt:lpstr>Слайд 4</vt:lpstr>
      <vt:lpstr>Слайд 5</vt:lpstr>
      <vt:lpstr>Сегодня на уроке мы узнаем:  </vt:lpstr>
      <vt:lpstr>Давайте поиграем  в  игру      «Отгадайка» Я буду загадывать вам загадки. Ваша задача, отгадать слово и определить только первую букву отгадки.  Затем мы эти  буквы  поставим  по  порядку и получим слово – тему  нашего  урока </vt:lpstr>
      <vt:lpstr>То я в клетку, то в линейку. Написать по ним сумей-ка! </vt:lpstr>
      <vt:lpstr>На странице букваря Тридцать три богатыря. Мудрецов-богатырей Знает каждый грамотей.</vt:lpstr>
      <vt:lpstr>Карандаш пыхтел-чертил, Дли-и-инной линию творил... Вдруг черкнул не там он - здрасьте! Ну-ка, где наш шустрый   </vt:lpstr>
      <vt:lpstr>  </vt:lpstr>
      <vt:lpstr>  </vt:lpstr>
      <vt:lpstr>Слайд 13</vt:lpstr>
      <vt:lpstr>Слайд 14</vt:lpstr>
      <vt:lpstr>толковый словарь Даля: «ТАЛАНТ   – вес и монета у древних греков и у римлян; </vt:lpstr>
      <vt:lpstr> </vt:lpstr>
      <vt:lpstr>Кто  знает  такое  стихотворение?</vt:lpstr>
      <vt:lpstr>Слайд 18</vt:lpstr>
      <vt:lpstr>А написала  эти  замечательные  стихи Агния Львовна Барто.</vt:lpstr>
      <vt:lpstr>Слайд 20</vt:lpstr>
      <vt:lpstr>Кто  видел конфеты с  такой этикеткой?</vt:lpstr>
      <vt:lpstr>Поднимите руку, кто  любит  кататься  на  велосипедах.</vt:lpstr>
      <vt:lpstr>Вложил свою лепту в развитие велостроения и наш соотечественник Иван Петрович Кулибин, установивший в 1791 г. на тормоза, педальную передачу и даже подшипники. </vt:lpstr>
      <vt:lpstr>Каким  талантом  обладал  Иван  Петрович  Кулибин?</vt:lpstr>
      <vt:lpstr>Каждый  человек обладает  каким  либо  талантом!</vt:lpstr>
      <vt:lpstr> Каждый из нас обладает талантами и           даже  не  одним.  </vt:lpstr>
      <vt:lpstr>Слайд 27</vt:lpstr>
      <vt:lpstr>.. « Талантливый человек – это…»</vt:lpstr>
      <vt:lpstr>« Как помочь таланту расти?» </vt:lpstr>
      <vt:lpstr>Как  должен вести  себя  талантливый  человек ?</vt:lpstr>
      <vt:lpstr>Слайд 31</vt:lpstr>
      <vt:lpstr>                                                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валя</dc:creator>
  <cp:lastModifiedBy>User</cp:lastModifiedBy>
  <cp:revision>79</cp:revision>
  <dcterms:created xsi:type="dcterms:W3CDTF">2009-11-10T10:47:32Z</dcterms:created>
  <dcterms:modified xsi:type="dcterms:W3CDTF">2015-10-01T22:56:54Z</dcterms:modified>
</cp:coreProperties>
</file>