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71" r:id="rId2"/>
    <p:sldId id="265" r:id="rId3"/>
    <p:sldId id="256" r:id="rId4"/>
    <p:sldId id="260" r:id="rId5"/>
    <p:sldId id="263" r:id="rId6"/>
    <p:sldId id="272" r:id="rId7"/>
    <p:sldId id="273" r:id="rId8"/>
    <p:sldId id="275" r:id="rId9"/>
    <p:sldId id="262" r:id="rId10"/>
    <p:sldId id="264" r:id="rId11"/>
    <p:sldId id="261" r:id="rId12"/>
    <p:sldId id="274" r:id="rId13"/>
    <p:sldId id="276" r:id="rId14"/>
    <p:sldId id="280" r:id="rId15"/>
    <p:sldId id="268" r:id="rId16"/>
    <p:sldId id="269" r:id="rId17"/>
    <p:sldId id="266" r:id="rId18"/>
    <p:sldId id="279" r:id="rId19"/>
    <p:sldId id="281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28" autoAdjust="0"/>
    <p:restoredTop sz="71937" autoAdjust="0"/>
  </p:normalViewPr>
  <p:slideViewPr>
    <p:cSldViewPr>
      <p:cViewPr varScale="1">
        <p:scale>
          <a:sx n="92" d="100"/>
          <a:sy n="92" d="100"/>
        </p:scale>
        <p:origin x="177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36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4DEA5-4D87-4FE0-9B76-8EC305A51E63}" type="datetimeFigureOut">
              <a:rPr lang="ru-RU" smtClean="0"/>
              <a:pPr/>
              <a:t>19.10.2018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9A8AF1-E216-4606-A909-D87DBBBB57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88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A8AF1-E216-4606-A909-D87DBBBB57D9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466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A8AF1-E216-4606-A909-D87DBBBB57D9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854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A8AF1-E216-4606-A909-D87DBBBB57D9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193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19.10.2018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Мастер- класс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buNone/>
            </a:pPr>
            <a:r>
              <a:rPr lang="ru-RU" sz="33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4300" b="1" i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>
              <a:buNone/>
            </a:pPr>
            <a:r>
              <a:rPr lang="ru-RU" sz="43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«Джинаби –</a:t>
            </a:r>
          </a:p>
          <a:p>
            <a:pPr>
              <a:buNone/>
            </a:pPr>
            <a:r>
              <a:rPr lang="ru-RU" sz="43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                    село легенд </a:t>
            </a:r>
          </a:p>
          <a:p>
            <a:pPr>
              <a:buNone/>
            </a:pPr>
            <a:r>
              <a:rPr lang="ru-RU" sz="43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43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                              и преданий»</a:t>
            </a:r>
          </a:p>
          <a:p>
            <a:pPr>
              <a:buNone/>
            </a:pPr>
            <a:endParaRPr lang="ru-RU" sz="3300" b="1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>
              <a:buNone/>
            </a:pPr>
            <a:r>
              <a:rPr lang="ru-RU" sz="33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3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  Выполнила:</a:t>
            </a:r>
          </a:p>
          <a:p>
            <a:pPr>
              <a:buNone/>
            </a:pPr>
            <a:r>
              <a:rPr lang="ru-RU" sz="33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3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  Заместитель директора по ВР </a:t>
            </a:r>
          </a:p>
          <a:p>
            <a:pPr>
              <a:buNone/>
            </a:pPr>
            <a:r>
              <a:rPr lang="ru-RU" sz="33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3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  Алиева </a:t>
            </a:r>
            <a:r>
              <a:rPr lang="ru-RU" sz="3300" b="1" i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Райсат</a:t>
            </a:r>
            <a:r>
              <a:rPr lang="ru-RU" sz="33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300" b="1" i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Агамирзаевна</a:t>
            </a:r>
            <a:r>
              <a:rPr lang="ru-RU" sz="33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     </a:t>
            </a:r>
          </a:p>
        </p:txBody>
      </p:sp>
      <p:pic>
        <p:nvPicPr>
          <p:cNvPr id="7" name="АБДУЛКАДЫР МАГОМЕДОВ - МОЕ СЕЛО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301">
        <p14:vortex dir="r"/>
      </p:transition>
    </mc:Choice>
    <mc:Fallback xmlns="">
      <p:transition spd="slow" advTm="73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64" objId="7"/>
        <p14:triggerEvt type="onClick" time="464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Электрохимический ряд напряжения металлов</a:t>
            </a:r>
            <a:endParaRPr lang="ru-RU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endParaRPr lang="ru-RU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endParaRPr lang="ru-RU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r>
              <a:rPr lang="en-US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LI</a:t>
            </a:r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,</a:t>
            </a:r>
            <a:r>
              <a:rPr lang="en-US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K</a:t>
            </a:r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,</a:t>
            </a:r>
            <a:r>
              <a:rPr lang="en-US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en-US" sz="28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Ba</a:t>
            </a:r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,</a:t>
            </a:r>
            <a:r>
              <a:rPr lang="en-US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Ca</a:t>
            </a:r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,</a:t>
            </a:r>
            <a:r>
              <a:rPr lang="en-US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Na</a:t>
            </a:r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,</a:t>
            </a:r>
            <a:r>
              <a:rPr lang="en-US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Mg</a:t>
            </a:r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,</a:t>
            </a:r>
            <a:r>
              <a:rPr lang="en-US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AI</a:t>
            </a:r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,</a:t>
            </a:r>
            <a:r>
              <a:rPr lang="en-US" sz="28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Mn</a:t>
            </a:r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,</a:t>
            </a:r>
            <a:r>
              <a:rPr lang="en-US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Zn</a:t>
            </a:r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,</a:t>
            </a:r>
            <a:r>
              <a:rPr lang="en-US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Cr</a:t>
            </a:r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,</a:t>
            </a:r>
            <a:r>
              <a:rPr lang="en-US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Fe</a:t>
            </a:r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,</a:t>
            </a:r>
            <a:r>
              <a:rPr lang="en-US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Co</a:t>
            </a:r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,</a:t>
            </a:r>
            <a:r>
              <a:rPr lang="en-US" sz="28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Sn</a:t>
            </a:r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,</a:t>
            </a:r>
            <a:r>
              <a:rPr lang="en-US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en-US" sz="28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Pb</a:t>
            </a:r>
            <a:endParaRPr lang="en-US" sz="28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endParaRPr lang="en-US" sz="28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>
              <a:buNone/>
            </a:pPr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                                 </a:t>
            </a:r>
            <a:r>
              <a:rPr lang="en-US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 H2</a:t>
            </a:r>
          </a:p>
          <a:p>
            <a:endParaRPr lang="en-US" sz="28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r>
              <a:rPr lang="en-US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                       Cu  Hg  Ag Au </a:t>
            </a:r>
            <a:endParaRPr lang="ru-RU" sz="28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endParaRPr lang="ru-RU" sz="28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(Все ли металлы могут  вытеснить Н2 из кислот) </a:t>
            </a:r>
            <a:r>
              <a:rPr lang="en-US" sz="2800" b="1" smtClean="0">
                <a:ln w="50800"/>
                <a:solidFill>
                  <a:schemeClr val="bg1">
                    <a:shade val="50000"/>
                  </a:schemeClr>
                </a:solidFill>
              </a:rPr>
              <a:t>?</a:t>
            </a:r>
            <a:endParaRPr lang="ru-RU" sz="28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128">
        <p14:vortex dir="r"/>
      </p:transition>
    </mc:Choice>
    <mc:Fallback xmlns="">
      <p:transition spd="slow" advTm="71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691921" y="2068643"/>
          <a:ext cx="808773" cy="326785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08773"/>
              </a:tblGrid>
              <a:tr h="3267855">
                <a:tc>
                  <a:txBody>
                    <a:bodyPr/>
                    <a:lstStyle/>
                    <a:p>
                      <a:endParaRPr lang="ru-RU" b="1" cap="none" spc="0" dirty="0">
                        <a:ln w="17780" cmpd="sng">
                          <a:solidFill>
                            <a:srgbClr val="FFFFFF"/>
                          </a:solidFill>
                          <a:prstDash val="solid"/>
                          <a:miter lim="800000"/>
                        </a:ln>
                        <a:gradFill rotWithShape="1">
                          <a:gsLst>
                            <a:gs pos="0">
                              <a:srgbClr val="000000">
                                <a:tint val="92000"/>
                                <a:shade val="100000"/>
                                <a:satMod val="150000"/>
                              </a:srgbClr>
                            </a:gs>
                            <a:gs pos="49000">
                              <a:srgbClr val="000000">
                                <a:tint val="89000"/>
                                <a:shade val="90000"/>
                                <a:satMod val="150000"/>
                              </a:srgbClr>
                            </a:gs>
                            <a:gs pos="50000">
                              <a:srgbClr val="000000">
                                <a:tint val="100000"/>
                                <a:shade val="75000"/>
                                <a:satMod val="150000"/>
                              </a:srgbClr>
                            </a:gs>
                            <a:gs pos="95000">
                              <a:srgbClr val="000000">
                                <a:shade val="47000"/>
                                <a:satMod val="150000"/>
                              </a:srgbClr>
                            </a:gs>
                            <a:gs pos="100000">
                              <a:srgbClr val="000000">
                                <a:shade val="39000"/>
                                <a:satMod val="150000"/>
                              </a:srgbClr>
                            </a:gs>
                          </a:gsLst>
                          <a:lin ang="5400000"/>
                        </a:gradFill>
                        <a:effectLst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Химические свойства кислот</a:t>
            </a:r>
            <a:endParaRPr lang="ru-RU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428596" y="2000240"/>
            <a:ext cx="2614602" cy="4525963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chemeClr val="accent3"/>
                </a:solidFill>
              </a:rPr>
              <a:t>К   + </a:t>
            </a:r>
            <a:r>
              <a:rPr lang="ru-RU" b="1" dirty="0" err="1" smtClean="0">
                <a:ln/>
                <a:solidFill>
                  <a:schemeClr val="accent3"/>
                </a:solidFill>
              </a:rPr>
              <a:t>Ме</a:t>
            </a:r>
            <a:r>
              <a:rPr lang="ru-RU" b="1" dirty="0" smtClean="0">
                <a:ln/>
                <a:solidFill>
                  <a:schemeClr val="accent3"/>
                </a:solidFill>
              </a:rPr>
              <a:t>    =</a:t>
            </a:r>
          </a:p>
          <a:p>
            <a:r>
              <a:rPr lang="ru-RU" b="1" dirty="0" smtClean="0">
                <a:ln/>
                <a:solidFill>
                  <a:schemeClr val="accent3"/>
                </a:solidFill>
              </a:rPr>
              <a:t>И   + Ме2О</a:t>
            </a:r>
            <a:r>
              <a:rPr lang="en-US" b="1" dirty="0" smtClean="0">
                <a:ln/>
                <a:solidFill>
                  <a:schemeClr val="accent3"/>
                </a:solidFill>
              </a:rPr>
              <a:t>n</a:t>
            </a:r>
            <a:r>
              <a:rPr lang="ru-RU" b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b="1" dirty="0" smtClean="0">
                <a:ln/>
                <a:solidFill>
                  <a:schemeClr val="accent3"/>
                </a:solidFill>
              </a:rPr>
              <a:t>=</a:t>
            </a:r>
            <a:endParaRPr lang="ru-RU" b="1" dirty="0" smtClean="0">
              <a:ln/>
              <a:solidFill>
                <a:schemeClr val="accent3"/>
              </a:solidFill>
            </a:endParaRPr>
          </a:p>
          <a:p>
            <a:r>
              <a:rPr lang="ru-RU" b="1" dirty="0" smtClean="0">
                <a:ln/>
                <a:solidFill>
                  <a:schemeClr val="accent3"/>
                </a:solidFill>
              </a:rPr>
              <a:t>С</a:t>
            </a:r>
          </a:p>
          <a:p>
            <a:r>
              <a:rPr lang="ru-RU" b="1" dirty="0" smtClean="0">
                <a:ln/>
                <a:solidFill>
                  <a:schemeClr val="accent3"/>
                </a:solidFill>
              </a:rPr>
              <a:t>Л  </a:t>
            </a:r>
            <a:r>
              <a:rPr lang="en-US" b="1" dirty="0" smtClean="0">
                <a:ln/>
                <a:solidFill>
                  <a:schemeClr val="accent3"/>
                </a:solidFill>
              </a:rPr>
              <a:t>+</a:t>
            </a:r>
            <a:r>
              <a:rPr lang="ru-RU" b="1" dirty="0" err="1" smtClean="0">
                <a:ln/>
                <a:solidFill>
                  <a:schemeClr val="accent3"/>
                </a:solidFill>
              </a:rPr>
              <a:t>Ме</a:t>
            </a:r>
            <a:r>
              <a:rPr lang="ru-RU" b="1" dirty="0" smtClean="0">
                <a:ln/>
                <a:solidFill>
                  <a:schemeClr val="accent3"/>
                </a:solidFill>
              </a:rPr>
              <a:t>(ОН)2 </a:t>
            </a:r>
            <a:r>
              <a:rPr lang="en-US" b="1" dirty="0" smtClean="0">
                <a:ln/>
                <a:solidFill>
                  <a:schemeClr val="accent3"/>
                </a:solidFill>
              </a:rPr>
              <a:t>=</a:t>
            </a:r>
            <a:endParaRPr lang="ru-RU" sz="1600" b="1" dirty="0" smtClean="0">
              <a:ln/>
              <a:solidFill>
                <a:schemeClr val="accent3"/>
              </a:solidFill>
            </a:endParaRPr>
          </a:p>
          <a:p>
            <a:r>
              <a:rPr lang="ru-RU" b="1" dirty="0" smtClean="0">
                <a:ln/>
                <a:solidFill>
                  <a:schemeClr val="accent3"/>
                </a:solidFill>
              </a:rPr>
              <a:t>О</a:t>
            </a:r>
            <a:r>
              <a:rPr lang="en-US" b="1" dirty="0" smtClean="0">
                <a:ln/>
                <a:solidFill>
                  <a:schemeClr val="accent3"/>
                </a:solidFill>
              </a:rPr>
              <a:t>   </a:t>
            </a:r>
            <a:r>
              <a:rPr lang="ru-RU" b="1" dirty="0" smtClean="0">
                <a:ln/>
                <a:solidFill>
                  <a:schemeClr val="accent3"/>
                </a:solidFill>
              </a:rPr>
              <a:t>+ </a:t>
            </a:r>
            <a:r>
              <a:rPr lang="ru-RU" b="1" dirty="0" err="1" smtClean="0">
                <a:ln/>
                <a:solidFill>
                  <a:schemeClr val="accent3"/>
                </a:solidFill>
              </a:rPr>
              <a:t>соль=</a:t>
            </a:r>
            <a:r>
              <a:rPr lang="en-US" b="1" dirty="0" smtClean="0">
                <a:ln/>
                <a:solidFill>
                  <a:schemeClr val="accent3"/>
                </a:solidFill>
              </a:rPr>
              <a:t>    </a:t>
            </a:r>
            <a:endParaRPr lang="ru-RU" b="1" dirty="0" smtClean="0">
              <a:ln/>
              <a:solidFill>
                <a:schemeClr val="accent3"/>
              </a:solidFill>
            </a:endParaRPr>
          </a:p>
          <a:p>
            <a:r>
              <a:rPr lang="ru-RU" b="1" dirty="0" smtClean="0">
                <a:ln/>
                <a:solidFill>
                  <a:schemeClr val="accent3"/>
                </a:solidFill>
              </a:rPr>
              <a:t>Т </a:t>
            </a:r>
          </a:p>
          <a:p>
            <a:r>
              <a:rPr lang="ru-RU" b="1" dirty="0" smtClean="0">
                <a:ln/>
                <a:solidFill>
                  <a:schemeClr val="accent3"/>
                </a:solidFill>
              </a:rPr>
              <a:t>А  + </a:t>
            </a:r>
            <a:r>
              <a:rPr lang="ru-RU" b="1" dirty="0" err="1" smtClean="0">
                <a:ln/>
                <a:solidFill>
                  <a:schemeClr val="accent3"/>
                </a:solidFill>
              </a:rPr>
              <a:t>спирты=</a:t>
            </a:r>
            <a:endParaRPr lang="ru-RU" b="1" dirty="0" smtClean="0">
              <a:ln/>
              <a:solidFill>
                <a:schemeClr val="accent3"/>
              </a:solidFill>
            </a:endParaRPr>
          </a:p>
          <a:p>
            <a:endParaRPr lang="ru-RU" b="1" dirty="0">
              <a:ln/>
              <a:solidFill>
                <a:schemeClr val="accent3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3438" y="2000240"/>
            <a:ext cx="3710014" cy="4525963"/>
          </a:xfrm>
        </p:spPr>
        <p:txBody>
          <a:bodyPr>
            <a:norm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   +  Н 2</a:t>
            </a:r>
          </a:p>
          <a:p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   + Н2О</a:t>
            </a:r>
          </a:p>
          <a:p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    + Н2О</a:t>
            </a:r>
          </a:p>
          <a:p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Ь   + кислота</a:t>
            </a: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+ эфиры +Н2О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542020" y="1993692"/>
          <a:ext cx="854439" cy="343557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854439"/>
              </a:tblGrid>
              <a:tr h="343557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73">
        <p14:vortex dir="r"/>
      </p:transition>
    </mc:Choice>
    <mc:Fallback xmlns="">
      <p:transition spd="slow" advTm="707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    </a:t>
            </a:r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Сакля и домашняя утварь</a:t>
            </a:r>
            <a:endParaRPr lang="ru-RU" sz="4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pPr>
              <a:buNone/>
            </a:pP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15925" y="4941168"/>
            <a:ext cx="8229600" cy="125484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 smtClean="0"/>
          </a:p>
          <a:p>
            <a:pPr>
              <a:buFont typeface="Wingdings 2"/>
              <a:buNone/>
            </a:pP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Рисунок 7" descr="http://xn--121-8cdu0f.xn--p1ai/wp-content/uploads/2017/01/k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5480"/>
            <a:ext cx="9143999" cy="4922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91">
        <p14:vortex dir="r"/>
      </p:transition>
    </mc:Choice>
    <mc:Fallback xmlns="">
      <p:transition spd="slow" advTm="70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2999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chemeClr val="accent3"/>
                </a:solidFill>
              </a:rPr>
              <a:t>   </a:t>
            </a:r>
            <a:r>
              <a:rPr lang="en-US" sz="6000" b="1" dirty="0" smtClean="0">
                <a:ln/>
                <a:solidFill>
                  <a:schemeClr val="accent3"/>
                </a:solidFill>
              </a:rPr>
              <a:t>V</a:t>
            </a:r>
            <a:r>
              <a:rPr lang="ru-RU" sz="6000" b="1" dirty="0" smtClean="0">
                <a:ln/>
                <a:solidFill>
                  <a:schemeClr val="accent3"/>
                </a:solidFill>
              </a:rPr>
              <a:t> Тур: « Проверь себя»</a:t>
            </a:r>
            <a:endParaRPr lang="ru-RU" sz="60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buNone/>
            </a:pP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>
              <a:buNone/>
            </a:pP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</a:t>
            </a:r>
          </a:p>
          <a:p>
            <a:endParaRPr lang="ru-RU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>
              <a:buNone/>
            </a:pP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</a:t>
            </a:r>
            <a:endParaRPr lang="ru-RU" sz="54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Рисунок 3" descr="http://img1.liveinternet.ru/images/attach/c/0/47/347/47347463_Dagestan_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6252">
        <p14:vortex dir="r"/>
      </p:transition>
    </mc:Choice>
    <mc:Fallback xmlns="">
      <p:transition spd="slow" advTm="62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</a:t>
            </a:r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Ответы на тесты </a:t>
            </a:r>
            <a:endParaRPr lang="ru-RU" sz="6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2000240"/>
            <a:ext cx="8229600" cy="438912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ru-RU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Команда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HCI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:   1б, 2в, 3б, 4а .</a:t>
            </a:r>
          </a:p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Команда НСООН: 1а, 2в, 3б, 4а.</a:t>
            </a:r>
          </a:p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Команда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H2SO4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:  1а, 2в, 3в,4а.</a:t>
            </a:r>
            <a:endParaRPr lang="ru-RU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Рисунок 3" descr="https://w.histrf.ru/uploads/media/article/0001/14/thumb_13252_article_big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32452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8000">
        <p14:vortex dir="r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Это интересно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мире на каждого человека приходится 1 миллион муравьёв.</a:t>
            </a:r>
          </a:p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листьях крапивы можно хранить скоро портящие продукты , например: мясо или рыбу в жару.</a:t>
            </a:r>
          </a:p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Муравьи могут находится под водой до 4 суток.</a:t>
            </a:r>
          </a:p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Насекомые с самым большим мозгом по отношению к телу- муравьи.</a:t>
            </a:r>
          </a:p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Безотходная технология : при выплавке 1 т Си образуется 7,5 т 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SO2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а из него 10 т Н2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SO4/</a:t>
            </a:r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None/>
            </a:pP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 descr="ÐÐ½ÑÐ¸ÐºÐ²Ð°ÑÐ¸Ð°Ñ Ð² Ð³Ð¾ÑÐ¾Ð´Ðµ ÐÐ°ÑÐ°ÑÐºÐ°Ð»Ð°, ÑÐ¾ÑÐ¾ 3, ÐÐ°Ð³ÐµÑÑÐ°Ð½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7" y="0"/>
            <a:ext cx="9324528" cy="702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6241">
        <p14:vortex dir="r"/>
      </p:transition>
    </mc:Choice>
    <mc:Fallback xmlns="">
      <p:transition spd="slow" advTm="62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Обычаи и обряды</a:t>
            </a:r>
            <a:endParaRPr lang="ru-RU" sz="7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sz="32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Самая важная для человеческого организма составляющая  янтаря- янтарная кислота. </a:t>
            </a:r>
          </a:p>
          <a:p>
            <a:r>
              <a:rPr lang="ru-RU" sz="32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Она находится в каждой клетке наших тканей.</a:t>
            </a:r>
          </a:p>
          <a:p>
            <a:r>
              <a:rPr lang="ru-RU" sz="32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Участвуют в цикле Кребса.</a:t>
            </a:r>
          </a:p>
          <a:p>
            <a:r>
              <a:rPr lang="ru-RU" sz="32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Защищает клетки от химических ядов, старения, алкоголя.</a:t>
            </a:r>
            <a:endParaRPr lang="ru-RU" sz="32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5480"/>
            <a:ext cx="9144000" cy="4922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9751">
        <p14:vortex dir="r"/>
      </p:transition>
    </mc:Choice>
    <mc:Fallback xmlns="">
      <p:transition spd="slow" advTm="97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исл.дожд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4056" y="-2115616"/>
            <a:ext cx="9144000" cy="101521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436">
        <p14:vortex dir="r"/>
      </p:transition>
    </mc:Choice>
    <mc:Fallback xmlns="">
      <p:transition spd="slow" advTm="44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Домашнее  задание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buNone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1. Изучить  таблицу на странице 250.</a:t>
            </a:r>
          </a:p>
          <a:p>
            <a:pPr>
              <a:buNone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2.Составить ОВР  Си и  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Fe c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концентрированными </a:t>
            </a:r>
          </a:p>
          <a:p>
            <a:pPr>
              <a:buNone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H2SO4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и 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HNO3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кислотами.</a:t>
            </a:r>
          </a:p>
          <a:p>
            <a:pPr>
              <a:buNone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3. Составьте уравнение реакции между НСООН и        С2Н5ОН.</a:t>
            </a:r>
          </a:p>
          <a:p>
            <a:pPr>
              <a:buNone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4. Написать уравнение химической реакции между 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амфотерным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гидроксидом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и соляной кислотой.</a:t>
            </a:r>
          </a:p>
          <a:p>
            <a:pPr>
              <a:buNone/>
            </a:pPr>
            <a:r>
              <a:rPr lang="ru-RU" dirty="0" smtClean="0"/>
              <a:t>    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8" y="0"/>
            <a:ext cx="9144000" cy="7101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100">
        <p14:vortex dir="r"/>
      </p:transition>
    </mc:Choice>
    <mc:Fallback xmlns="">
      <p:transition spd="slow" advTm="71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0"/>
            <a:ext cx="6192687" cy="774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4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8"/>
    </mc:Choice>
    <mc:Fallback xmlns="">
      <p:transition spd="slow" advTm="450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071546"/>
            <a:ext cx="8229600" cy="16541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Тема: «Джинаби – село легенд</a:t>
            </a:r>
            <a:b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и преданий»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571744"/>
            <a:ext cx="8229600" cy="4972072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b="1" u="sng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Цель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: углубить знания о культуре, исторических традициях, обычаях села Джинаби.</a:t>
            </a:r>
          </a:p>
          <a:p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Познакомить с костюмами и фольклором </a:t>
            </a:r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джинабинцев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</a:p>
          <a:p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Формирование чувства патриотизма к своему краю.</a:t>
            </a:r>
          </a:p>
          <a:p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Создать атмосферу праздника и добра</a:t>
            </a:r>
            <a:endParaRPr lang="ru-RU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6347">
        <p14:vortex dir="r"/>
      </p:transition>
    </mc:Choice>
    <mc:Fallback xmlns="">
      <p:transition spd="slow" advTm="634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143000"/>
          </a:xfrm>
        </p:spPr>
        <p:txBody>
          <a:bodyPr/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Задачи: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Совершенствовать навыки работы в группах умение видеть, слышать партнера по общению.</a:t>
            </a:r>
          </a:p>
          <a:p>
            <a:r>
              <a:rPr lang="ru-RU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Развивать гражданскую позицию, ответственность за свой народ и малую Родину.</a:t>
            </a:r>
          </a:p>
          <a:p>
            <a:endParaRPr lang="ru-RU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 smtClean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Воспитание любви к своей малой Родине.</a:t>
            </a:r>
          </a:p>
          <a:p>
            <a:r>
              <a:rPr lang="ru-RU" b="1" dirty="0" smtClean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Воспитание чувства гордости за свой край, чувство патриотизма, память к прошлому  своего народа, любовь к своей стране,</a:t>
            </a:r>
          </a:p>
          <a:p>
            <a:r>
              <a:rPr lang="ru-RU" b="1" dirty="0" smtClean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Воспитывать умение видеть и чувствовать красоту природы родного края.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77">
        <p14:vortex dir="r"/>
      </p:transition>
    </mc:Choice>
    <mc:Fallback xmlns="">
      <p:transition spd="slow" advTm="70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467544" y="764704"/>
            <a:ext cx="8280920" cy="576064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292970" y="4725144"/>
            <a:ext cx="6200796" cy="923916"/>
          </a:xfrm>
        </p:spPr>
        <p:txBody>
          <a:bodyPr/>
          <a:lstStyle/>
          <a:p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8866">
        <p14:vortex dir="r"/>
      </p:transition>
    </mc:Choice>
    <mc:Fallback xmlns="">
      <p:transition spd="slow" advTm="88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190459"/>
              </p:ext>
            </p:extLst>
          </p:nvPr>
        </p:nvGraphicFramePr>
        <p:xfrm>
          <a:off x="500034" y="2348880"/>
          <a:ext cx="7528350" cy="3623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28350"/>
              </a:tblGrid>
              <a:tr h="128033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82738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151591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872208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dirty="0" smtClean="0"/>
              <a:t>               Природа и </a:t>
            </a:r>
            <a:br>
              <a:rPr lang="ru-RU" dirty="0" smtClean="0"/>
            </a:br>
            <a:r>
              <a:rPr lang="ru-RU" dirty="0" err="1" smtClean="0"/>
              <a:t>досто</a:t>
            </a:r>
            <a:r>
              <a:rPr lang="ru-RU" dirty="0" smtClean="0"/>
              <a:t> </a:t>
            </a:r>
            <a:r>
              <a:rPr lang="ru-RU" dirty="0" err="1" smtClean="0"/>
              <a:t>пропримечательства</a:t>
            </a:r>
            <a:r>
              <a:rPr lang="ru-RU" dirty="0" smtClean="0"/>
              <a:t> села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4863"/>
            <a:ext cx="9144000" cy="46531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86">
        <p14:vortex dir="r"/>
      </p:transition>
    </mc:Choice>
    <mc:Fallback xmlns="">
      <p:transition spd="slow" advTm="70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821256"/>
          </a:xfrm>
        </p:spPr>
        <p:txBody>
          <a:bodyPr/>
          <a:lstStyle/>
          <a:p>
            <a:r>
              <a:rPr lang="en-US" dirty="0" smtClean="0"/>
              <a:t>  </a:t>
            </a:r>
            <a:r>
              <a:rPr lang="ru-RU" dirty="0" smtClean="0"/>
              <a:t>    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857232"/>
            <a:ext cx="8258204" cy="546736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buNone/>
            </a:pPr>
            <a:endParaRPr lang="ru-RU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endParaRPr lang="ru-RU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en-US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    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977">
        <p14:vortex dir="r"/>
      </p:transition>
    </mc:Choice>
    <mc:Fallback xmlns="">
      <p:transition spd="slow" advTm="79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b="1" dirty="0" smtClean="0">
                <a:ln/>
                <a:solidFill>
                  <a:schemeClr val="accent3"/>
                </a:solidFill>
              </a:rPr>
              <a:t>  </a:t>
            </a:r>
            <a:r>
              <a:rPr lang="en-US" sz="6600" b="1" dirty="0" smtClean="0">
                <a:ln/>
                <a:solidFill>
                  <a:schemeClr val="accent3"/>
                </a:solidFill>
              </a:rPr>
              <a:t>II </a:t>
            </a:r>
            <a:r>
              <a:rPr lang="ru-RU" sz="6600" b="1" dirty="0" smtClean="0">
                <a:ln/>
                <a:solidFill>
                  <a:schemeClr val="accent3"/>
                </a:solidFill>
              </a:rPr>
              <a:t>Тур: «Образуй ряд»</a:t>
            </a:r>
            <a:endParaRPr lang="ru-RU" sz="66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sz="4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None/>
            </a:pPr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09381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48007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32452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8016">
        <p14:vortex dir="r"/>
      </p:transition>
    </mc:Choice>
    <mc:Fallback xmlns="">
      <p:transition spd="slow" advTm="80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 </a:t>
            </a:r>
            <a:r>
              <a:rPr lang="en-US" sz="5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5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</a:t>
            </a:r>
            <a:r>
              <a:rPr lang="en-US" sz="5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III </a:t>
            </a:r>
            <a:r>
              <a:rPr lang="ru-RU" sz="5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Тур:             «Экспериментальный»</a:t>
            </a:r>
            <a:endParaRPr lang="ru-RU" sz="53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buNone/>
            </a:pP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   </a:t>
            </a:r>
          </a:p>
          <a:p>
            <a:pPr>
              <a:buNone/>
            </a:pP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  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1.На партах находятся учебник, реактивы  на подносе. </a:t>
            </a:r>
          </a:p>
          <a:p>
            <a:pPr>
              <a:buNone/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2.Учащиеся в группах выполняют  лабораторные опыты. </a:t>
            </a:r>
          </a:p>
          <a:p>
            <a:pPr>
              <a:buNone/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3.Обращаем  внимание на памятку с правилами     безопасного поведения при обращении с веществами . </a:t>
            </a:r>
          </a:p>
          <a:p>
            <a:pPr>
              <a:buNone/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4.  Работу выполнять по инструктивной  карточке для группы.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991">
        <p14:vortex dir="r"/>
      </p:transition>
    </mc:Choice>
    <mc:Fallback xmlns="">
      <p:transition spd="slow" advTm="79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зменение окраски индикаторов в кислой среде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500034" y="2214554"/>
          <a:ext cx="8401080" cy="3400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0360"/>
                <a:gridCol w="2800360"/>
                <a:gridCol w="2800360"/>
              </a:tblGrid>
              <a:tr h="1700218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ru-RU" sz="2800" dirty="0" smtClean="0"/>
                        <a:t>        Лакмус</a:t>
                      </a:r>
                    </a:p>
                    <a:p>
                      <a:r>
                        <a:rPr lang="ru-RU" dirty="0" smtClean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pPr algn="ctr"/>
                      <a:r>
                        <a:rPr lang="ru-RU" sz="2400" dirty="0" smtClean="0"/>
                        <a:t>        Фенолфталеин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pPr algn="ctr"/>
                      <a:r>
                        <a:rPr lang="ru-RU" sz="2800" dirty="0" smtClean="0"/>
                        <a:t>Метиловый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sz="2400" baseline="0" dirty="0" smtClean="0"/>
                        <a:t>оранжевый</a:t>
                      </a:r>
                      <a:endParaRPr lang="ru-RU" sz="2400" dirty="0"/>
                    </a:p>
                  </a:txBody>
                  <a:tcPr/>
                </a:tc>
              </a:tr>
              <a:tr h="1700218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ru-RU" sz="2400" dirty="0" smtClean="0"/>
                        <a:t>             </a:t>
                      </a:r>
                      <a:endParaRPr lang="ru-RU" sz="2400" dirty="0"/>
                    </a:p>
                  </a:txBody>
                  <a:tcPr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   </a:t>
                      </a:r>
                    </a:p>
                    <a:p>
                      <a:r>
                        <a:rPr lang="ru-RU" sz="2400" dirty="0" smtClean="0"/>
                        <a:t>      Бесцветный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pPr algn="ctr"/>
                      <a:r>
                        <a:rPr lang="ru-RU" sz="3600" b="1" cap="none" spc="0" dirty="0" smtClean="0">
                          <a:ln w="17780" cmpd="sng">
                            <a:solidFill>
                              <a:srgbClr val="FFFFFF"/>
                            </a:solidFill>
                            <a:prstDash val="solid"/>
                            <a:miter lim="800000"/>
                          </a:ln>
                          <a:gradFill rotWithShape="1">
                            <a:gsLst>
                              <a:gs pos="0">
                                <a:srgbClr val="000000">
                                  <a:tint val="92000"/>
                                  <a:shade val="100000"/>
                                  <a:satMod val="150000"/>
                                </a:srgbClr>
                              </a:gs>
                              <a:gs pos="49000">
                                <a:srgbClr val="000000">
                                  <a:tint val="89000"/>
                                  <a:shade val="90000"/>
                                  <a:satMod val="150000"/>
                                </a:srgbClr>
                              </a:gs>
                              <a:gs pos="50000">
                                <a:srgbClr val="000000">
                                  <a:tint val="100000"/>
                                  <a:shade val="75000"/>
                                  <a:satMod val="150000"/>
                                </a:srgbClr>
                              </a:gs>
                              <a:gs pos="95000">
                                <a:srgbClr val="000000">
                                  <a:shade val="47000"/>
                                  <a:satMod val="150000"/>
                                </a:srgbClr>
                              </a:gs>
                              <a:gs pos="100000">
                                <a:srgbClr val="000000">
                                  <a:shade val="39000"/>
                                  <a:satMod val="150000"/>
                                </a:srgbClr>
                              </a:gs>
                            </a:gsLst>
                            <a:lin ang="5400000"/>
                          </a:gradFill>
                          <a:effectLst>
                            <a:outerShdw blurRad="50800" algn="tl" rotWithShape="0">
                              <a:srgbClr val="000000"/>
                            </a:outerShdw>
                          </a:effectLst>
                        </a:rPr>
                        <a:t>Красный</a:t>
                      </a:r>
                      <a:endParaRPr lang="ru-RU" sz="3600" b="1" cap="none" spc="0" dirty="0">
                        <a:ln w="17780" cmpd="sng">
                          <a:solidFill>
                            <a:srgbClr val="FFFFFF"/>
                          </a:solidFill>
                          <a:prstDash val="solid"/>
                          <a:miter lim="800000"/>
                        </a:ln>
                        <a:gradFill rotWithShape="1">
                          <a:gsLst>
                            <a:gs pos="0">
                              <a:srgbClr val="000000">
                                <a:tint val="92000"/>
                                <a:shade val="100000"/>
                                <a:satMod val="150000"/>
                              </a:srgbClr>
                            </a:gs>
                            <a:gs pos="49000">
                              <a:srgbClr val="000000">
                                <a:tint val="89000"/>
                                <a:shade val="90000"/>
                                <a:satMod val="150000"/>
                              </a:srgbClr>
                            </a:gs>
                            <a:gs pos="50000">
                              <a:srgbClr val="000000">
                                <a:tint val="100000"/>
                                <a:shade val="75000"/>
                                <a:satMod val="150000"/>
                              </a:srgbClr>
                            </a:gs>
                            <a:gs pos="95000">
                              <a:srgbClr val="000000">
                                <a:shade val="47000"/>
                                <a:satMod val="150000"/>
                              </a:srgbClr>
                            </a:gs>
                            <a:gs pos="100000">
                              <a:srgbClr val="000000">
                                <a:shade val="39000"/>
                                <a:satMod val="150000"/>
                              </a:srgbClr>
                            </a:gs>
                          </a:gsLst>
                          <a:lin ang="5400000"/>
                        </a:gradFill>
                        <a:effectLst>
                          <a:outerShdw blurRad="50800" algn="tl" rotWithShape="0">
                            <a:srgbClr val="000000"/>
                          </a:outerShdw>
                        </a:effectLst>
                      </a:endParaRPr>
                    </a:p>
                  </a:txBody>
                  <a:tcPr>
                    <a:solidFill>
                      <a:srgbClr val="FF3399"/>
                    </a:soli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42910" y="4357694"/>
            <a:ext cx="250033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Красный</a:t>
            </a:r>
            <a:endParaRPr lang="ru-RU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75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6276">
        <p14:vortex dir="r"/>
      </p:transition>
    </mc:Choice>
    <mc:Fallback xmlns="">
      <p:transition spd="slow" advTm="627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560</TotalTime>
  <Words>526</Words>
  <Application>Microsoft Office PowerPoint</Application>
  <PresentationFormat>Экран (4:3)</PresentationFormat>
  <Paragraphs>119</Paragraphs>
  <Slides>19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Calibri</vt:lpstr>
      <vt:lpstr>Constantia</vt:lpstr>
      <vt:lpstr>Wingdings 2</vt:lpstr>
      <vt:lpstr>Поток</vt:lpstr>
      <vt:lpstr>           Мастер- класс</vt:lpstr>
      <vt:lpstr>Тема: «Джинаби – село легенд  и преданий» </vt:lpstr>
      <vt:lpstr>Задачи:</vt:lpstr>
      <vt:lpstr>Презентация PowerPoint</vt:lpstr>
      <vt:lpstr>                Природа и  досто пропримечательства села </vt:lpstr>
      <vt:lpstr>        </vt:lpstr>
      <vt:lpstr>  II Тур: «Образуй ряд»</vt:lpstr>
      <vt:lpstr>                   III Тур:             «Экспериментальный»</vt:lpstr>
      <vt:lpstr>Изменение окраски индикаторов в кислой среде</vt:lpstr>
      <vt:lpstr>Электрохимический ряд напряжения металлов</vt:lpstr>
      <vt:lpstr>Химические свойства кислот</vt:lpstr>
      <vt:lpstr>    Сакля и домашняя утварь</vt:lpstr>
      <vt:lpstr>   V Тур: « Проверь себя»</vt:lpstr>
      <vt:lpstr>        Ответы на тесты </vt:lpstr>
      <vt:lpstr>Это интересно</vt:lpstr>
      <vt:lpstr>Обычаи и обряды</vt:lpstr>
      <vt:lpstr>Презентация PowerPoint</vt:lpstr>
      <vt:lpstr>   Домашнее  задание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Кислоты</dc:title>
  <dc:creator>1</dc:creator>
  <cp:lastModifiedBy>Школа</cp:lastModifiedBy>
  <cp:revision>73</cp:revision>
  <dcterms:created xsi:type="dcterms:W3CDTF">2017-03-14T19:11:53Z</dcterms:created>
  <dcterms:modified xsi:type="dcterms:W3CDTF">2018-10-19T11:22:50Z</dcterms:modified>
</cp:coreProperties>
</file>